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embeddings/oleObject1.bin" ContentType="application/vnd.openxmlformats-officedocument.oleObject"/>
  <Override PartName="/ppt/embeddings/oleObject10.bin" ContentType="application/vnd.openxmlformats-officedocument.oleObject"/>
  <Override PartName="/ppt/embeddings/oleObject11.bin" ContentType="application/vnd.openxmlformats-officedocument.oleObject"/>
  <Override PartName="/ppt/embeddings/oleObject12.bin" ContentType="application/vnd.openxmlformats-officedocument.oleObject"/>
  <Override PartName="/ppt/embeddings/oleObject13.bin" ContentType="application/vnd.openxmlformats-officedocument.oleObject"/>
  <Override PartName="/ppt/embeddings/oleObject14.bin" ContentType="application/vnd.openxmlformats-officedocument.oleObject"/>
  <Override PartName="/ppt/embeddings/oleObject15.bin" ContentType="application/vnd.openxmlformats-officedocument.oleObject"/>
  <Override PartName="/ppt/embeddings/oleObject16.bin" ContentType="application/vnd.openxmlformats-officedocument.oleObject"/>
  <Override PartName="/ppt/embeddings/oleObject17.bin" ContentType="application/vnd.openxmlformats-officedocument.oleObject"/>
  <Override PartName="/ppt/embeddings/oleObject18.bin" ContentType="application/vnd.openxmlformats-officedocument.oleObject"/>
  <Override PartName="/ppt/embeddings/oleObject19.bin" ContentType="application/vnd.openxmlformats-officedocument.oleObject"/>
  <Override PartName="/ppt/embeddings/oleObject2.bin" ContentType="application/vnd.openxmlformats-officedocument.oleObject"/>
  <Override PartName="/ppt/embeddings/oleObject3.bin" ContentType="application/vnd.openxmlformats-officedocument.oleObject"/>
  <Override PartName="/ppt/embeddings/oleObject4.bin" ContentType="application/vnd.openxmlformats-officedocument.oleObject"/>
  <Override PartName="/ppt/embeddings/oleObject5.bin" ContentType="application/vnd.openxmlformats-officedocument.oleObject"/>
  <Override PartName="/ppt/embeddings/oleObject6.bin" ContentType="application/vnd.openxmlformats-officedocument.oleObject"/>
  <Override PartName="/ppt/embeddings/oleObject7.bin" ContentType="application/vnd.openxmlformats-officedocument.oleObject"/>
  <Override PartName="/ppt/embeddings/oleObject8.bin" ContentType="application/vnd.openxmlformats-officedocument.oleObject"/>
  <Override PartName="/ppt/embeddings/oleObject9.bin" ContentType="application/vnd.openxmlformats-officedocument.oleObject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73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</p:sldIdLst>
  <p:sldSz cx="12192000" cy="6858000"/>
  <p:notesSz cx="6858000" cy="9144000"/>
  <p:custDataLst>
    <p:tags r:id="rId74"/>
  </p:custDataLst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285" autoAdjust="0"/>
    <p:restoredTop sz="94660"/>
  </p:normalViewPr>
  <p:slideViewPr>
    <p:cSldViewPr snapToGrid="0" showGuides="1">
      <p:cViewPr varScale="1">
        <p:scale>
          <a:sx n="87" d="100"/>
          <a:sy n="87" d="100"/>
        </p:scale>
        <p:origin x="624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73" Type="http://schemas.openxmlformats.org/officeDocument/2006/relationships/notesMaster" Target="notesMasters/notesMaster1.xml"/><Relationship Id="rId74" Type="http://schemas.openxmlformats.org/officeDocument/2006/relationships/tags" Target="tags/tag1.xml"/><Relationship Id="rId75" Type="http://schemas.openxmlformats.org/officeDocument/2006/relationships/presProps" Target="presProps.xml"/><Relationship Id="rId76" Type="http://schemas.openxmlformats.org/officeDocument/2006/relationships/viewProps" Target="viewProps.xml"/><Relationship Id="rId77" Type="http://schemas.openxmlformats.org/officeDocument/2006/relationships/theme" Target="theme/theme1.xml"/><Relationship Id="rId7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AB62F9-A883-40CB-80CF-C8E34D224073}" type="datetimeFigureOut">
              <a:rPr kumimoji="1" lang="ja-JP" altLang="en-US" smtClean="0"/>
              <a:t>2026/6/22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30A59-2DD1-42D2-88F7-2A1FED303D3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453650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tags" Target="../tags/tag3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3.png"/><Relationship Id="rId4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6" Type="http://schemas.openxmlformats.org/officeDocument/2006/relationships/image" Target="../media/image4.emf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tags" Target="../tags/tag4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3.png"/><Relationship Id="rId4" Type="http://schemas.openxmlformats.org/officeDocument/2006/relationships/oleObject" Target="../embeddings/oleObject2.bin"/><Relationship Id="rId5" Type="http://schemas.openxmlformats.org/officeDocument/2006/relationships/image" Target="../media/image1.emf"/><Relationship Id="rId6" Type="http://schemas.openxmlformats.org/officeDocument/2006/relationships/image" Target="../media/image5.emf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tags" Target="../tags/tag5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3.bin"/><Relationship Id="rId4" Type="http://schemas.openxmlformats.org/officeDocument/2006/relationships/image" Target="../media/image1.emf"/><Relationship Id="rId5" Type="http://schemas.openxmlformats.org/officeDocument/2006/relationships/image" Target="../media/image3.png"/><Relationship Id="rId6" Type="http://schemas.openxmlformats.org/officeDocument/2006/relationships/image" Target="../media/image4.emf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tags" Target="../tags/tag6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6.png"/><Relationship Id="rId4" Type="http://schemas.openxmlformats.org/officeDocument/2006/relationships/oleObject" Target="../embeddings/oleObject4.bin"/><Relationship Id="rId5" Type="http://schemas.openxmlformats.org/officeDocument/2006/relationships/image" Target="../media/image1.emf"/><Relationship Id="rId6" Type="http://schemas.openxmlformats.org/officeDocument/2006/relationships/image" Target="../media/image5.emf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tags" Target="../tags/tag7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1.emf"/><Relationship Id="rId5" Type="http://schemas.openxmlformats.org/officeDocument/2006/relationships/image" Target="../media/image6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tags" Target="../tags/tag8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5.bin"/><Relationship Id="rId4" Type="http://schemas.openxmlformats.org/officeDocument/2006/relationships/image" Target="../media/image1.emf"/><Relationship Id="rId5" Type="http://schemas.openxmlformats.org/officeDocument/2006/relationships/image" Target="../media/image6.png"/><Relationship Id="rId6" Type="http://schemas.openxmlformats.org/officeDocument/2006/relationships/image" Target="../media/image7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tags" Target="../tags/tag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6.bin"/><Relationship Id="rId4" Type="http://schemas.openxmlformats.org/officeDocument/2006/relationships/image" Target="../media/image1.emf"/><Relationship Id="rId5" Type="http://schemas.openxmlformats.org/officeDocument/2006/relationships/image" Target="../media/image7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tags" Target="../tags/tag10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7.png"/><Relationship Id="rId4" Type="http://schemas.openxmlformats.org/officeDocument/2006/relationships/oleObject" Target="../embeddings/oleObject7.bin"/><Relationship Id="rId5" Type="http://schemas.openxmlformats.org/officeDocument/2006/relationships/image" Target="../media/image1.emf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tags" Target="../tags/tag11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8.bin"/><Relationship Id="rId4" Type="http://schemas.openxmlformats.org/officeDocument/2006/relationships/image" Target="../media/image1.emf"/><Relationship Id="rId5" Type="http://schemas.openxmlformats.org/officeDocument/2006/relationships/image" Target="../media/image7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tags" Target="../tags/tag12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9.bin"/><Relationship Id="rId4" Type="http://schemas.openxmlformats.org/officeDocument/2006/relationships/image" Target="../media/image1.emf"/><Relationship Id="rId5" Type="http://schemas.openxmlformats.org/officeDocument/2006/relationships/image" Target="../media/image7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tags" Target="../tags/tag13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0.bin"/><Relationship Id="rId4" Type="http://schemas.openxmlformats.org/officeDocument/2006/relationships/image" Target="../media/image1.emf"/><Relationship Id="rId5" Type="http://schemas.openxmlformats.org/officeDocument/2006/relationships/image" Target="../media/image7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tags" Target="../tags/tag14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1.bin"/><Relationship Id="rId4" Type="http://schemas.openxmlformats.org/officeDocument/2006/relationships/image" Target="../media/image1.emf"/><Relationship Id="rId5" Type="http://schemas.openxmlformats.org/officeDocument/2006/relationships/image" Target="../media/image7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tags" Target="../tags/tag15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2.bin"/><Relationship Id="rId4" Type="http://schemas.openxmlformats.org/officeDocument/2006/relationships/image" Target="../media/image1.emf"/><Relationship Id="rId5" Type="http://schemas.openxmlformats.org/officeDocument/2006/relationships/image" Target="../media/image7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7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tags" Target="../tags/tag16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3.bin"/><Relationship Id="rId4" Type="http://schemas.openxmlformats.org/officeDocument/2006/relationships/image" Target="../media/image1.emf"/><Relationship Id="rId5" Type="http://schemas.openxmlformats.org/officeDocument/2006/relationships/image" Target="../media/image2.emf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tags" Target="../tags/tag17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4.bin"/><Relationship Id="rId4" Type="http://schemas.openxmlformats.org/officeDocument/2006/relationships/image" Target="../media/image8.emf"/><Relationship Id="rId5" Type="http://schemas.openxmlformats.org/officeDocument/2006/relationships/image" Target="../media/image2.emf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tags" Target="../tags/tag18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5.bin"/><Relationship Id="rId4" Type="http://schemas.openxmlformats.org/officeDocument/2006/relationships/image" Target="../media/image8.emf"/><Relationship Id="rId5" Type="http://schemas.openxmlformats.org/officeDocument/2006/relationships/image" Target="../media/image2.emf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tags" Target="../tags/tag19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6.bin"/><Relationship Id="rId4" Type="http://schemas.openxmlformats.org/officeDocument/2006/relationships/image" Target="../media/image1.emf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tags" Target="../tags/tag20.xml"/><Relationship Id="rId2" Type="http://schemas.openxmlformats.org/officeDocument/2006/relationships/slideMaster" Target="../slideMasters/slideMaster1.xml"/><Relationship Id="rId3" Type="http://schemas.openxmlformats.org/officeDocument/2006/relationships/oleObject" Target="../embeddings/oleObject17.bin"/><Relationship Id="rId4" Type="http://schemas.openxmlformats.org/officeDocument/2006/relationships/image" Target="../media/image1.emf"/><Relationship Id="rId5" Type="http://schemas.openxmlformats.org/officeDocument/2006/relationships/image" Target="../media/image9.png"/><Relationship Id="rId6" Type="http://schemas.openxmlformats.org/officeDocument/2006/relationships/image" Target="../media/image2.emf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tags" Target="../tags/tag21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10.png"/><Relationship Id="rId4" Type="http://schemas.openxmlformats.org/officeDocument/2006/relationships/oleObject" Target="../embeddings/oleObject18.bin"/><Relationship Id="rId5" Type="http://schemas.openxmlformats.org/officeDocument/2006/relationships/image" Target="../media/image1.emf"/><Relationship Id="rId6" Type="http://schemas.openxmlformats.org/officeDocument/2006/relationships/image" Target="../media/image4.emf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0.png"/><Relationship Id="rId3" Type="http://schemas.openxmlformats.org/officeDocument/2006/relationships/image" Target="../media/image11.emf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jpg"/><Relationship Id="rId3" Type="http://schemas.openxmlformats.org/officeDocument/2006/relationships/image" Target="../media/image13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tags" Target="../tags/tag22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9.png"/><Relationship Id="rId4" Type="http://schemas.openxmlformats.org/officeDocument/2006/relationships/oleObject" Target="../embeddings/oleObject19.bin"/><Relationship Id="rId5" Type="http://schemas.openxmlformats.org/officeDocument/2006/relationships/image" Target="../media/image1.emf"/><Relationship Id="rId6" Type="http://schemas.openxmlformats.org/officeDocument/2006/relationships/image" Target="../media/image2.emf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tags" Target="../tags/tag23.xml"/><Relationship Id="rId2" Type="http://schemas.openxmlformats.org/officeDocument/2006/relationships/slideMaster" Target="../slideMasters/slideMaster1.xml"/><Relationship Id="rId3" Type="http://schemas.openxmlformats.org/officeDocument/2006/relationships/image" Target="../media/image9.png"/><Relationship Id="rId4" Type="http://schemas.openxmlformats.org/officeDocument/2006/relationships/oleObject" Target="../embeddings/oleObject19.bin"/><Relationship Id="rId5" Type="http://schemas.openxmlformats.org/officeDocument/2006/relationships/image" Target="../media/image1.emf"/><Relationship Id="rId6" Type="http://schemas.openxmlformats.org/officeDocument/2006/relationships/image" Target="../media/image2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">
    <p:bg bwMode="gray">
      <p:bgPr>
        <a:solidFill>
          <a:srgbClr val="0D003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background pattern&#10;&#10;Description automatically generated">
            <a:extLst>
              <a:ext uri="{FF2B5EF4-FFF2-40B4-BE49-F238E27FC236}">
                <a16:creationId xmlns:a16="http://schemas.microsoft.com/office/drawing/2014/main" id="{09108C5D-BEBE-2B4B-A0C7-8603A5A19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" y="1"/>
            <a:ext cx="12192122" cy="685799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30B3C26-934C-41E3-83D1-36621835C21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7557413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4" imgW="526" imgH="526" progId="TCLayout.ActiveDocument.1">
                  <p:embed/>
                </p:oleObj>
              </mc:Choice>
              <mc:Fallback>
                <p:oleObj name="think-cellスライド" r:id="rId4" imgW="526" imgH="5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30B3C26-934C-41E3-83D1-36621835C2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>
            <a:extLst>
              <a:ext uri="{FF2B5EF4-FFF2-40B4-BE49-F238E27FC236}">
                <a16:creationId xmlns:a16="http://schemas.microsoft.com/office/drawing/2014/main" id="{25C5EEE4-F329-4EB3-B9B3-64262A55C6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298" y="5657267"/>
            <a:ext cx="3112015" cy="32659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6127C05-E3DC-4E41-A62D-F58402920BD9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911424" y="1125537"/>
            <a:ext cx="5544939" cy="1908175"/>
          </a:xfrm>
          <a:ln>
            <a:noFill/>
          </a:ln>
        </p:spPr>
        <p:txBody>
          <a:bodyPr vert="horz" anchor="ctr"/>
          <a:lstStyle>
            <a:lvl1pPr algn="l">
              <a:defRPr sz="24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523E2-91B6-4A9A-B96E-261DE86F5211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911424" y="3105150"/>
            <a:ext cx="4355901" cy="774700"/>
          </a:xfrm>
          <a:ln>
            <a:noFill/>
          </a:ln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83F898C-A353-406E-9FFC-93E1165B3D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white">
          <a:xfrm>
            <a:off x="911424" y="3933826"/>
            <a:ext cx="4355901" cy="323850"/>
          </a:xfrm>
          <a:ln>
            <a:noFill/>
          </a:ln>
        </p:spPr>
        <p:txBody>
          <a:bodyPr/>
          <a:lstStyle>
            <a:lvl1pPr>
              <a:spcAft>
                <a:spcPts val="0"/>
              </a:spcAft>
              <a:defRPr sz="900" b="1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430DDD55-B316-49B6-99A7-FAAEC206EE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0"/>
            <a:ext cx="0" cy="0"/>
          </a:xfrm>
          <a:noFill/>
        </p:spPr>
        <p:txBody>
          <a:bodyPr/>
          <a:lstStyle>
            <a:lvl1pPr>
              <a:defRPr sz="100" spc="0" baseline="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2B1220C4-D62B-4E00-A4DF-647DE83057BD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</p:spPr>
        <p:txBody>
          <a:bodyPr/>
          <a:lstStyle>
            <a:lvl1pPr>
              <a:defRPr sz="100" spc="0" baseline="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B5EF0A85-C8E8-408B-B868-16BE03D44BB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5084763"/>
            <a:ext cx="1479600" cy="882000"/>
          </a:xfrm>
          <a:noFill/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Client partner logo</a:t>
            </a:r>
          </a:p>
        </p:txBody>
      </p:sp>
    </p:spTree>
    <p:extLst>
      <p:ext uri="{BB962C8B-B14F-4D97-AF65-F5344CB8AC3E}">
        <p14:creationId xmlns:p14="http://schemas.microsoft.com/office/powerpoint/2010/main" val="199916372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lternative Title Slide">
    <p:bg bwMode="gray"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Shape, background pattern&#10;&#10;Description automatically generated">
            <a:extLst>
              <a:ext uri="{FF2B5EF4-FFF2-40B4-BE49-F238E27FC236}">
                <a16:creationId xmlns:a16="http://schemas.microsoft.com/office/drawing/2014/main" id="{09108C5D-BEBE-2B4B-A0C7-8603A5A1971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" y="1"/>
            <a:ext cx="12192122" cy="685799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30B3C26-934C-41E3-83D1-36621835C21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3728292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4" imgW="526" imgH="526" progId="TCLayout.ActiveDocument.1">
                  <p:embed/>
                </p:oleObj>
              </mc:Choice>
              <mc:Fallback>
                <p:oleObj name="think-cellスライド" r:id="rId4" imgW="526" imgH="5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30B3C26-934C-41E3-83D1-36621835C2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36127C05-E3DC-4E41-A62D-F58402920BD9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911424" y="1125537"/>
            <a:ext cx="5544939" cy="1908175"/>
          </a:xfrm>
          <a:ln>
            <a:noFill/>
          </a:ln>
        </p:spPr>
        <p:txBody>
          <a:bodyPr vert="horz" anchor="ctr"/>
          <a:lstStyle>
            <a:lvl1pPr algn="l">
              <a:defRPr sz="2400" b="1" cap="all" spc="0" baseline="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48523E2-91B6-4A9A-B96E-261DE86F5211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911424" y="3105150"/>
            <a:ext cx="4355901" cy="774700"/>
          </a:xfrm>
          <a:ln>
            <a:noFill/>
          </a:ln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 spc="0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83F898C-A353-406E-9FFC-93E1165B3D7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white">
          <a:xfrm>
            <a:off x="911424" y="3933825"/>
            <a:ext cx="4355901" cy="322263"/>
          </a:xfrm>
          <a:ln>
            <a:noFill/>
          </a:ln>
        </p:spPr>
        <p:txBody>
          <a:bodyPr/>
          <a:lstStyle>
            <a:lvl1pPr>
              <a:spcAft>
                <a:spcPts val="0"/>
              </a:spcAft>
              <a:defRPr sz="900" b="1" cap="all" spc="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0AE9213A-4CE1-407F-871F-901CAC73774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1298" y="5656835"/>
            <a:ext cx="3112015" cy="326598"/>
          </a:xfrm>
          <a:prstGeom prst="rect">
            <a:avLst/>
          </a:prstGeom>
        </p:spPr>
      </p:pic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787B9610-8CCA-470C-B994-B91AEFE486C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0" y="0"/>
            <a:ext cx="0" cy="0"/>
          </a:xfrm>
          <a:noFill/>
        </p:spPr>
        <p:txBody>
          <a:bodyPr/>
          <a:lstStyle>
            <a:lvl1pPr>
              <a:defRPr sz="100" spc="0" baseline="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11" name="Slide Number Placeholder 10">
            <a:extLst>
              <a:ext uri="{FF2B5EF4-FFF2-40B4-BE49-F238E27FC236}">
                <a16:creationId xmlns:a16="http://schemas.microsoft.com/office/drawing/2014/main" id="{A07F49A6-DA75-485D-84A2-5A8E61A095D3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</p:spPr>
        <p:txBody>
          <a:bodyPr/>
          <a:lstStyle>
            <a:lvl1pPr>
              <a:defRPr sz="100" spc="0" baseline="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F1BB1490-D761-46F4-A87C-CFA0D09BBE3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5101865"/>
            <a:ext cx="1479600" cy="882000"/>
          </a:xfrm>
          <a:noFill/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Client partner logo</a:t>
            </a:r>
          </a:p>
        </p:txBody>
      </p:sp>
    </p:spTree>
    <p:extLst>
      <p:ext uri="{BB962C8B-B14F-4D97-AF65-F5344CB8AC3E}">
        <p14:creationId xmlns:p14="http://schemas.microsoft.com/office/powerpoint/2010/main" val="399247422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Image">
    <p:bg bwMode="gray"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5CB38D8C-1C50-4869-84CC-D70F696A271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10842151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5CB38D8C-1C50-4869-84CC-D70F696A271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0" name="Picture 9" descr="Shape, background pattern&#10;&#10;Description automatically generated">
            <a:extLst>
              <a:ext uri="{FF2B5EF4-FFF2-40B4-BE49-F238E27FC236}">
                <a16:creationId xmlns:a16="http://schemas.microsoft.com/office/drawing/2014/main" id="{7730A2B4-7B8A-BD4C-A29E-552ABB285F5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2" y="1155"/>
            <a:ext cx="12192122" cy="6858069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C854C413-8EC2-47AD-AABF-0577839C7D6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424" y="5657267"/>
            <a:ext cx="3112015" cy="326598"/>
          </a:xfrm>
          <a:prstGeom prst="rect">
            <a:avLst/>
          </a:prstGeom>
        </p:spPr>
      </p:pic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4E3ACECA-EFEC-4C11-87C9-7BF6D2442C61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755907" y="0"/>
            <a:ext cx="6436093" cy="6858000"/>
          </a:xfrm>
          <a:custGeom>
            <a:avLst/>
            <a:gdLst>
              <a:gd name="connsiteX0" fmla="*/ 0 w 12809537"/>
              <a:gd name="connsiteY0" fmla="*/ 0 h 13716000"/>
              <a:gd name="connsiteX1" fmla="*/ 12809537 w 12809537"/>
              <a:gd name="connsiteY1" fmla="*/ 0 h 13716000"/>
              <a:gd name="connsiteX2" fmla="*/ 12809537 w 12809537"/>
              <a:gd name="connsiteY2" fmla="*/ 13716000 h 13716000"/>
              <a:gd name="connsiteX3" fmla="*/ 0 w 12809537"/>
              <a:gd name="connsiteY3" fmla="*/ 13716000 h 13716000"/>
              <a:gd name="connsiteX4" fmla="*/ 0 w 12809537"/>
              <a:gd name="connsiteY4" fmla="*/ 0 h 13716000"/>
              <a:gd name="connsiteX0" fmla="*/ 5192202 w 12809537"/>
              <a:gd name="connsiteY0" fmla="*/ 0 h 13716000"/>
              <a:gd name="connsiteX1" fmla="*/ 12809537 w 12809537"/>
              <a:gd name="connsiteY1" fmla="*/ 0 h 13716000"/>
              <a:gd name="connsiteX2" fmla="*/ 12809537 w 12809537"/>
              <a:gd name="connsiteY2" fmla="*/ 13716000 h 13716000"/>
              <a:gd name="connsiteX3" fmla="*/ 0 w 12809537"/>
              <a:gd name="connsiteY3" fmla="*/ 13716000 h 13716000"/>
              <a:gd name="connsiteX4" fmla="*/ 5192202 w 12809537"/>
              <a:gd name="connsiteY4" fmla="*/ 0 h 13716000"/>
              <a:gd name="connsiteX0" fmla="*/ 7028953 w 12809537"/>
              <a:gd name="connsiteY0" fmla="*/ 0 h 13716000"/>
              <a:gd name="connsiteX1" fmla="*/ 12809537 w 12809537"/>
              <a:gd name="connsiteY1" fmla="*/ 0 h 13716000"/>
              <a:gd name="connsiteX2" fmla="*/ 12809537 w 12809537"/>
              <a:gd name="connsiteY2" fmla="*/ 13716000 h 13716000"/>
              <a:gd name="connsiteX3" fmla="*/ 0 w 12809537"/>
              <a:gd name="connsiteY3" fmla="*/ 13716000 h 13716000"/>
              <a:gd name="connsiteX4" fmla="*/ 7028953 w 12809537"/>
              <a:gd name="connsiteY4" fmla="*/ 0 h 13716000"/>
              <a:gd name="connsiteX0" fmla="*/ 5899868 w 12809537"/>
              <a:gd name="connsiteY0" fmla="*/ 0 h 13716000"/>
              <a:gd name="connsiteX1" fmla="*/ 12809537 w 12809537"/>
              <a:gd name="connsiteY1" fmla="*/ 0 h 13716000"/>
              <a:gd name="connsiteX2" fmla="*/ 12809537 w 12809537"/>
              <a:gd name="connsiteY2" fmla="*/ 13716000 h 13716000"/>
              <a:gd name="connsiteX3" fmla="*/ 0 w 12809537"/>
              <a:gd name="connsiteY3" fmla="*/ 13716000 h 13716000"/>
              <a:gd name="connsiteX4" fmla="*/ 5899868 w 12809537"/>
              <a:gd name="connsiteY4" fmla="*/ 0 h 13716000"/>
              <a:gd name="connsiteX0" fmla="*/ 5931673 w 12841342"/>
              <a:gd name="connsiteY0" fmla="*/ 0 h 13716000"/>
              <a:gd name="connsiteX1" fmla="*/ 12841342 w 12841342"/>
              <a:gd name="connsiteY1" fmla="*/ 0 h 13716000"/>
              <a:gd name="connsiteX2" fmla="*/ 12841342 w 12841342"/>
              <a:gd name="connsiteY2" fmla="*/ 13716000 h 13716000"/>
              <a:gd name="connsiteX3" fmla="*/ 0 w 12841342"/>
              <a:gd name="connsiteY3" fmla="*/ 13716000 h 13716000"/>
              <a:gd name="connsiteX4" fmla="*/ 5931673 w 12841342"/>
              <a:gd name="connsiteY4" fmla="*/ 0 h 13716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41342" h="13716000">
                <a:moveTo>
                  <a:pt x="5931673" y="0"/>
                </a:moveTo>
                <a:lnTo>
                  <a:pt x="12841342" y="0"/>
                </a:lnTo>
                <a:lnTo>
                  <a:pt x="12841342" y="13716000"/>
                </a:lnTo>
                <a:lnTo>
                  <a:pt x="0" y="13716000"/>
                </a:lnTo>
                <a:lnTo>
                  <a:pt x="5931673" y="0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 spc="0" baseline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F15BDAA-1348-43FB-9B3F-D0BD7D020528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911424" y="1125537"/>
            <a:ext cx="5544939" cy="1908175"/>
          </a:xfrm>
          <a:ln>
            <a:noFill/>
          </a:ln>
        </p:spPr>
        <p:txBody>
          <a:bodyPr vert="horz" anchor="ctr"/>
          <a:lstStyle>
            <a:lvl1pPr algn="l">
              <a:spcAft>
                <a:spcPts val="0"/>
              </a:spcAft>
              <a:defRPr sz="2400" b="1" cap="all" spc="0" baseline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Subtitle 2">
            <a:extLst>
              <a:ext uri="{FF2B5EF4-FFF2-40B4-BE49-F238E27FC236}">
                <a16:creationId xmlns:a16="http://schemas.microsoft.com/office/drawing/2014/main" id="{D0636ECE-5B34-453D-B818-02EDAEE8F925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911424" y="3105150"/>
            <a:ext cx="4355901" cy="774700"/>
          </a:xfrm>
          <a:ln>
            <a:noFill/>
          </a:ln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 spc="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12" name="Text Placeholder 12">
            <a:extLst>
              <a:ext uri="{FF2B5EF4-FFF2-40B4-BE49-F238E27FC236}">
                <a16:creationId xmlns:a16="http://schemas.microsoft.com/office/drawing/2014/main" id="{7F255516-BB4C-42DC-B4E9-9974FE9432C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 bwMode="white">
          <a:xfrm>
            <a:off x="911424" y="3933825"/>
            <a:ext cx="4355901" cy="322263"/>
          </a:xfrm>
          <a:ln>
            <a:noFill/>
          </a:ln>
        </p:spPr>
        <p:txBody>
          <a:bodyPr/>
          <a:lstStyle>
            <a:lvl1pPr>
              <a:spcAft>
                <a:spcPts val="0"/>
              </a:spcAft>
              <a:defRPr sz="900" b="1" cap="all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F7A9E4-3590-44FA-BCF1-347312D9438F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 spc="0" baseline="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B4B13454-F2B3-4534-8F33-ADF781C93416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 spc="0" baseline="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558A1B30-6F89-4787-BA6F-69AF3AA780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4" y="4401107"/>
            <a:ext cx="1479600" cy="882000"/>
          </a:xfrm>
          <a:noFill/>
        </p:spPr>
        <p:txBody>
          <a:bodyPr/>
          <a:lstStyle>
            <a:lvl1pPr>
              <a:defRPr sz="9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Client partner logo</a:t>
            </a:r>
          </a:p>
        </p:txBody>
      </p:sp>
    </p:spTree>
    <p:extLst>
      <p:ext uri="{BB962C8B-B14F-4D97-AF65-F5344CB8AC3E}">
        <p14:creationId xmlns:p14="http://schemas.microsoft.com/office/powerpoint/2010/main" val="30335327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Slide Full Bleed Image">
    <p:bg>
      <p:bgPr>
        <a:solidFill>
          <a:schemeClr val="bg1">
            <a:lumMod val="8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AB5FE895-C13F-44A5-B663-085734B68FBA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0" y="0"/>
            <a:ext cx="12192000" cy="6858000"/>
          </a:xfrm>
        </p:spPr>
        <p:txBody>
          <a:bodyPr/>
          <a:lstStyle>
            <a:lvl1pPr>
              <a:defRPr spc="0" baseline="0"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12B592A8-2383-4808-B770-F1ECD71059FC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515938" y="549276"/>
            <a:ext cx="5327650" cy="5702300"/>
          </a:xfrm>
          <a:blipFill dpi="0" rotWithShape="1">
            <a:blip r:embed="rId3">
              <a:alphaModFix amt="98000"/>
            </a:blip>
            <a:srcRect/>
            <a:stretch>
              <a:fillRect/>
            </a:stretch>
          </a:blipFill>
        </p:spPr>
        <p:txBody>
          <a:bodyPr wrap="square" lIns="360000" tIns="288000" rIns="360000" bIns="288000">
            <a:noAutofit/>
          </a:bodyPr>
          <a:lstStyle>
            <a:lvl1pPr>
              <a:defRPr sz="100" spc="0" baseline="0">
                <a:noFill/>
              </a:defRPr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4053A51-ECA1-4949-9B29-9A343AC7D91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0330336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4" imgW="526" imgH="526" progId="TCLayout.ActiveDocument.1">
                  <p:embed/>
                </p:oleObj>
              </mc:Choice>
              <mc:Fallback>
                <p:oleObj name="think-cellスライド" r:id="rId4" imgW="526" imgH="52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24053A51-ECA1-4949-9B29-9A343AC7D91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Title 1">
            <a:extLst>
              <a:ext uri="{FF2B5EF4-FFF2-40B4-BE49-F238E27FC236}">
                <a16:creationId xmlns:a16="http://schemas.microsoft.com/office/drawing/2014/main" id="{EBAD73B8-21E4-4922-96C3-1DE089AFE679}"/>
              </a:ext>
            </a:extLst>
          </p:cNvPr>
          <p:cNvSpPr>
            <a:spLocks noGrp="1"/>
          </p:cNvSpPr>
          <p:nvPr>
            <p:ph type="ctrTitle"/>
          </p:nvPr>
        </p:nvSpPr>
        <p:spPr bwMode="white">
          <a:xfrm>
            <a:off x="911424" y="855663"/>
            <a:ext cx="4356484" cy="2177293"/>
          </a:xfrm>
          <a:ln>
            <a:noFill/>
          </a:ln>
        </p:spPr>
        <p:txBody>
          <a:bodyPr vert="horz" anchor="t"/>
          <a:lstStyle>
            <a:lvl1pPr algn="l">
              <a:spcAft>
                <a:spcPts val="0"/>
              </a:spcAft>
              <a:defRPr sz="2400" b="1" cap="all" spc="0" baseline="0">
                <a:solidFill>
                  <a:schemeClr val="accent5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8" name="Subtitle 2">
            <a:extLst>
              <a:ext uri="{FF2B5EF4-FFF2-40B4-BE49-F238E27FC236}">
                <a16:creationId xmlns:a16="http://schemas.microsoft.com/office/drawing/2014/main" id="{86FE99F3-CCBE-4B93-9A70-2D88894896EC}"/>
              </a:ext>
            </a:extLst>
          </p:cNvPr>
          <p:cNvSpPr>
            <a:spLocks noGrp="1"/>
          </p:cNvSpPr>
          <p:nvPr>
            <p:ph type="subTitle" idx="1"/>
          </p:nvPr>
        </p:nvSpPr>
        <p:spPr bwMode="white">
          <a:xfrm>
            <a:off x="911424" y="3110401"/>
            <a:ext cx="4356176" cy="769450"/>
          </a:xfrm>
          <a:ln>
            <a:noFill/>
          </a:ln>
        </p:spPr>
        <p:txBody>
          <a:bodyPr/>
          <a:lstStyle>
            <a:lvl1pPr marL="0" indent="0" algn="l">
              <a:spcAft>
                <a:spcPts val="0"/>
              </a:spcAft>
              <a:buNone/>
              <a:defRPr sz="1600" spc="0" baseline="0">
                <a:solidFill>
                  <a:schemeClr val="accent5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 dirty="0"/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7775FAAD-E7E4-4C32-B115-522987547C78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 bwMode="white">
          <a:xfrm>
            <a:off x="911424" y="3933825"/>
            <a:ext cx="4356484" cy="323267"/>
          </a:xfrm>
          <a:ln>
            <a:noFill/>
          </a:ln>
        </p:spPr>
        <p:txBody>
          <a:bodyPr/>
          <a:lstStyle>
            <a:lvl1pPr>
              <a:spcAft>
                <a:spcPts val="0"/>
              </a:spcAft>
              <a:defRPr sz="900" b="1" cap="all" spc="0" baseline="0">
                <a:solidFill>
                  <a:schemeClr val="accent5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9">
            <a:extLst>
              <a:ext uri="{FF2B5EF4-FFF2-40B4-BE49-F238E27FC236}">
                <a16:creationId xmlns:a16="http://schemas.microsoft.com/office/drawing/2014/main" id="{D59ED532-28FA-49E9-B657-55CF6FB3590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11424" y="5652000"/>
            <a:ext cx="3110400" cy="324000"/>
          </a:xfrm>
          <a:blipFill>
            <a:blip r:embed="rId6"/>
            <a:stretch>
              <a:fillRect/>
            </a:stretch>
          </a:blipFill>
        </p:spPr>
        <p:txBody>
          <a:bodyPr/>
          <a:lstStyle>
            <a:lvl1pPr>
              <a:defRPr spc="0" baseline="0"/>
            </a:lvl1pPr>
          </a:lstStyle>
          <a:p>
            <a:pPr lvl="0"/>
            <a:r>
              <a:rPr lang="en-GB" dirty="0"/>
              <a:t> 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2FA3B80-598D-448F-9435-AAB921D7EA11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 spc="0" baseline="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1169E7E-CBDF-411A-AE5B-039BF2841478}"/>
              </a:ext>
            </a:extLst>
          </p:cNvPr>
          <p:cNvSpPr>
            <a:spLocks noGrp="1"/>
          </p:cNvSpPr>
          <p:nvPr>
            <p:ph type="sldNum" sz="quarter" idx="23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 spc="0" baseline="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4F52B1E5-B7CD-4C44-86D5-628EB10AB7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424" y="4401108"/>
            <a:ext cx="1479600" cy="882000"/>
          </a:xfrm>
          <a:noFill/>
        </p:spPr>
        <p:txBody>
          <a:bodyPr/>
          <a:lstStyle>
            <a:lvl1pPr>
              <a:defRPr sz="90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Client partner logo</a:t>
            </a:r>
          </a:p>
        </p:txBody>
      </p:sp>
    </p:spTree>
    <p:extLst>
      <p:ext uri="{BB962C8B-B14F-4D97-AF65-F5344CB8AC3E}">
        <p14:creationId xmlns:p14="http://schemas.microsoft.com/office/powerpoint/2010/main" val="88817680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ull Bleed 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0051FC0-6C31-458F-9C3B-C8477FF1F97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342839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0051FC0-6C31-458F-9C3B-C8477FF1F9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08AADAA-EB56-4F90-8BA5-A9C02F6F5D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0"/>
            <a:ext cx="12192000" cy="6858000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219942-5FB1-455C-B209-FC6C1CC7A9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855663"/>
            <a:ext cx="10369549" cy="472738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insert text. Use white or blue text depending on image selection.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361BF-2391-4578-9CD6-4981942BDBE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85A7C40-9425-4896-B36F-10D1C403714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sp>
        <p:nvSpPr>
          <p:cNvPr id="11" name="Text Placeholder 6">
            <a:extLst>
              <a:ext uri="{FF2B5EF4-FFF2-40B4-BE49-F238E27FC236}">
                <a16:creationId xmlns:a16="http://schemas.microsoft.com/office/drawing/2014/main" id="{1FB9D8ED-79AF-48BE-AA36-A629F74DE5A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6" y="1603375"/>
            <a:ext cx="4932362" cy="2428284"/>
          </a:xfrm>
          <a:blipFill dpi="0" rotWithShape="1">
            <a:blip r:embed="rId5">
              <a:alphaModFix amt="98000"/>
            </a:blip>
            <a:srcRect/>
            <a:stretch>
              <a:fillRect/>
            </a:stretch>
          </a:blipFill>
        </p:spPr>
        <p:txBody>
          <a:bodyPr wrap="square" lIns="360000" tIns="288000" rIns="360000" bIns="288000">
            <a:spAutoFit/>
          </a:bodyPr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67915484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p bar with Imag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70051FC0-6C31-458F-9C3B-C8477FF1F97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024247259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70051FC0-6C31-458F-9C3B-C8477FF1F97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C08AADAA-EB56-4F90-8BA5-A9C02F6F5D26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0" y="656113"/>
            <a:ext cx="12192000" cy="6201887"/>
          </a:xfrm>
          <a:solidFill>
            <a:schemeClr val="bg1">
              <a:lumMod val="8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B39A6D2-A221-44E5-A453-22770B59AE8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11226" y="1603375"/>
            <a:ext cx="4932362" cy="2520000"/>
          </a:xfrm>
          <a:blipFill dpi="0" rotWithShape="1">
            <a:blip r:embed="rId5">
              <a:alphaModFix amt="98000"/>
            </a:blip>
            <a:srcRect/>
            <a:stretch>
              <a:fillRect/>
            </a:stretch>
          </a:blipFill>
        </p:spPr>
        <p:txBody>
          <a:bodyPr wrap="square" lIns="360000" tIns="288000" rIns="360000" bIns="288000">
            <a:spAutoFit/>
          </a:bodyPr>
          <a:lstStyle>
            <a:lvl1pPr>
              <a:defRPr sz="1800">
                <a:latin typeface="+mn-lt"/>
              </a:defRPr>
            </a:lvl1pPr>
            <a:lvl2pPr>
              <a:defRPr sz="1600">
                <a:latin typeface="+mn-lt"/>
              </a:defRPr>
            </a:lvl2pPr>
            <a:lvl3pPr>
              <a:defRPr sz="1600">
                <a:latin typeface="+mn-lt"/>
              </a:defRPr>
            </a:lvl3pPr>
            <a:lvl4pPr>
              <a:defRPr sz="1600">
                <a:latin typeface="+mn-lt"/>
              </a:defRPr>
            </a:lvl4pPr>
            <a:lvl5pPr>
              <a:defRPr sz="1600">
                <a:latin typeface="+mn-lt"/>
              </a:defRPr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82219942-5FB1-455C-B209-FC6C1CC7A97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1225" y="855663"/>
            <a:ext cx="10369549" cy="472738"/>
          </a:xfr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insert text. Use white or blue text depending on image selection.</a:t>
            </a:r>
            <a:endParaRPr lang="en-GB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5361BF-2391-4578-9CD6-4981942BDBEF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785A7C40-9425-4896-B36F-10D1C403714B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18A63B6-07D3-4028-A4A0-5C3417EFD831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67298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F6443058-0702-4DE4-9F51-A994F24C212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635764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F6443058-0702-4DE4-9F51-A994F24C21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6417C39-3D90-4698-87E1-0B7154677B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C21A608C-0A71-4B6A-83A4-35229A559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56CBD62A-2D66-4EA8-BAF0-65387B7F21E3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 baseline="0">
                <a:noFill/>
              </a:defRPr>
            </a:lvl1pPr>
          </a:lstStyle>
          <a:p>
            <a:endParaRPr kumimoji="1" lang="ja-JP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3797C4F-896A-0E4C-A063-D00A40E291A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7025387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2A555-CEFA-4D21-902E-3F719B31B3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1226" y="1603375"/>
            <a:ext cx="10369350" cy="4647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C07E0EE-3BC1-43AC-84AF-9EEEAE966B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0C2B78F6-A56F-46B9-9830-3A9935404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1FDE04F-60A6-4D84-9B94-2080FCE88FA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CA3F350-593A-ED47-B50F-9DCA3A20B25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157593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hart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518DB17B-D67E-D941-997B-2B48D17188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15CF537-0B45-43DF-B7EA-800E2259BDB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4583359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4" imgW="526" imgH="526" progId="TCLayout.ActiveDocument.1">
                  <p:embed/>
                </p:oleObj>
              </mc:Choice>
              <mc:Fallback>
                <p:oleObj name="think-cellスライド" r:id="rId4" imgW="526" imgH="52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15CF537-0B45-43DF-B7EA-800E2259BDB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92A555-CEFA-4D21-902E-3F719B31B36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911226" y="1603375"/>
            <a:ext cx="7092950" cy="4647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22C7D35C-F63D-4AF8-A5F1-60CE1DF27D12}"/>
              </a:ext>
            </a:extLst>
          </p:cNvPr>
          <p:cNvSpPr>
            <a:spLocks noGrp="1"/>
          </p:cNvSpPr>
          <p:nvPr>
            <p:ph idx="16" hasCustomPrompt="1"/>
          </p:nvPr>
        </p:nvSpPr>
        <p:spPr>
          <a:xfrm>
            <a:off x="8509000" y="1603375"/>
            <a:ext cx="2771576" cy="4647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24CC6DA5-870B-4FE0-8392-767181184B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C2643808-6C14-4428-BD5B-C590EBA181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B4437DE-AB3A-4728-8B42-9CF105F990C4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1203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042">
          <p15:clr>
            <a:srgbClr val="FBAE40"/>
          </p15:clr>
        </p15:guide>
        <p15:guide id="2" pos="536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lumn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4C9539A1-D761-4317-8572-B5021FD6F42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15245443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4C9539A1-D761-4317-8572-B5021FD6F42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2CCA4-3CB8-459B-8F0C-82B1623A94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11226" y="1603376"/>
            <a:ext cx="4932362" cy="4647600"/>
          </a:xfrm>
          <a:ln>
            <a:noFill/>
          </a:ln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57DC9AC-5058-43F9-9D95-42D4C6DCD43E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6348413" y="1603375"/>
            <a:ext cx="4932163" cy="4647600"/>
          </a:xfrm>
          <a:ln>
            <a:noFill/>
          </a:ln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D13FF3D4-64E1-4A04-94A0-08111B2D9E5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981E27B1-B009-4D53-B5B1-87971E4402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7470246-55FD-4DAB-BEB4-5780E685BBE8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2C2B4D4-0DA2-DC49-88FA-F5DE5C9A8503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0246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441CC09-2868-4190-AAF2-747D802A117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831353560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441CC09-2868-4190-AAF2-747D802A11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45C6A901-1F7C-4BB9-B0CA-98BC3E493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E2F7D38-3B95-451B-8F0F-4D74FBC2C3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2E0EEE4-9063-4359-9A6E-FF3C55EEB0D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11225" y="1603376"/>
            <a:ext cx="3121201" cy="4647600"/>
          </a:xfrm>
          <a:noFill/>
          <a:ln>
            <a:noFill/>
          </a:ln>
        </p:spPr>
        <p:txBody>
          <a:bodyPr/>
          <a:lstStyle>
            <a:lvl1pPr>
              <a:defRPr/>
            </a:lvl1pPr>
            <a:lvl2pPr>
              <a:defRPr/>
            </a:lvl2pPr>
            <a:lvl3pPr rtl="0"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6A196F9-8BB2-45CA-9532-5AD6BB856DAD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4536325" y="1603376"/>
            <a:ext cx="3121201" cy="4647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6B236BCD-87AF-403A-95B6-B61C6243A383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8161248" y="1603376"/>
            <a:ext cx="3119526" cy="4647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2434F1B5-DCED-4A66-9F5F-AAC85CC985AD}"/>
              </a:ext>
            </a:extLst>
          </p:cNvPr>
          <p:cNvSpPr>
            <a:spLocks noGrp="1"/>
          </p:cNvSpPr>
          <p:nvPr>
            <p:ph type="ftr" sz="quarter" idx="23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01354E-B946-C94E-BB67-9C5A1C4918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35874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0">
          <p15:clr>
            <a:srgbClr val="FBAE40"/>
          </p15:clr>
        </p15:guide>
        <p15:guide id="2" pos="2856">
          <p15:clr>
            <a:srgbClr val="FBAE40"/>
          </p15:clr>
        </p15:guide>
        <p15:guide id="3" pos="5140">
          <p15:clr>
            <a:srgbClr val="FBAE40"/>
          </p15:clr>
        </p15:guide>
        <p15:guide id="4" pos="4823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Four Column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9C2A34DC-E2A9-4774-8BBC-E65765C8EC4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340354446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9C2A34DC-E2A9-4774-8BBC-E65765C8EC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E2F7D38-3B95-451B-8F0F-4D74FBC2C3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746F1B1-8430-4BE8-93BC-C19233CE2026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11225" y="1603975"/>
            <a:ext cx="2214563" cy="4647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E3C47E3-C9A5-446A-A593-0C895453C26E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3629587" y="1603975"/>
            <a:ext cx="2214000" cy="4646012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0EC2BCBF-0033-4F7C-8280-F6CE9B013D61}"/>
              </a:ext>
            </a:extLst>
          </p:cNvPr>
          <p:cNvSpPr>
            <a:spLocks noGrp="1"/>
          </p:cNvSpPr>
          <p:nvPr>
            <p:ph sz="quarter" idx="22" hasCustomPrompt="1"/>
          </p:nvPr>
        </p:nvSpPr>
        <p:spPr>
          <a:xfrm>
            <a:off x="6348413" y="1603975"/>
            <a:ext cx="2212975" cy="4647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4" name="Content Placeholder 13">
            <a:extLst>
              <a:ext uri="{FF2B5EF4-FFF2-40B4-BE49-F238E27FC236}">
                <a16:creationId xmlns:a16="http://schemas.microsoft.com/office/drawing/2014/main" id="{E03A67C6-63FF-495F-A415-E43BDEA8F940}"/>
              </a:ext>
            </a:extLst>
          </p:cNvPr>
          <p:cNvSpPr>
            <a:spLocks noGrp="1"/>
          </p:cNvSpPr>
          <p:nvPr>
            <p:ph sz="quarter" idx="23" hasCustomPrompt="1"/>
          </p:nvPr>
        </p:nvSpPr>
        <p:spPr>
          <a:xfrm>
            <a:off x="9066213" y="1603975"/>
            <a:ext cx="2214562" cy="4647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A442F738-75D8-4B47-83F4-1B800EB74C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A531F1C4-A496-41CF-B366-BCBA8D8097A1}"/>
              </a:ext>
            </a:extLst>
          </p:cNvPr>
          <p:cNvSpPr>
            <a:spLocks noGrp="1"/>
          </p:cNvSpPr>
          <p:nvPr>
            <p:ph type="ftr" sz="quarter" idx="24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0E47B76-96D9-8249-9C4B-8043B475946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40179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1969">
          <p15:clr>
            <a:srgbClr val="FBAE40"/>
          </p15:clr>
        </p15:guide>
        <p15:guide id="2" pos="2286">
          <p15:clr>
            <a:srgbClr val="FBAE40"/>
          </p15:clr>
        </p15:guide>
        <p15:guide id="3" pos="5393">
          <p15:clr>
            <a:srgbClr val="FBAE40"/>
          </p15:clr>
        </p15:guide>
        <p15:guide id="4" pos="571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hree Column Text and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1441CC09-2868-4190-AAF2-747D802A117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039711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1441CC09-2868-4190-AAF2-747D802A117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DE2F7D38-3B95-451B-8F0F-4D74FBC2C3C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15" name="Text Placeholder 3">
            <a:extLst>
              <a:ext uri="{FF2B5EF4-FFF2-40B4-BE49-F238E27FC236}">
                <a16:creationId xmlns:a16="http://schemas.microsoft.com/office/drawing/2014/main" id="{FAC74CBC-7A5A-43D6-A49E-D5278D07294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11225" y="3429000"/>
            <a:ext cx="3121201" cy="2821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6" name="Text Placeholder 3">
            <a:extLst>
              <a:ext uri="{FF2B5EF4-FFF2-40B4-BE49-F238E27FC236}">
                <a16:creationId xmlns:a16="http://schemas.microsoft.com/office/drawing/2014/main" id="{80EE03BB-7B1D-430A-B43C-7CDB2761F996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535885" y="3430191"/>
            <a:ext cx="3120628" cy="2821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7" name="Text Placeholder 3">
            <a:extLst>
              <a:ext uri="{FF2B5EF4-FFF2-40B4-BE49-F238E27FC236}">
                <a16:creationId xmlns:a16="http://schemas.microsoft.com/office/drawing/2014/main" id="{8CE237D9-7F49-421E-8AFF-729FE2F08AA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159749" y="3429000"/>
            <a:ext cx="3121025" cy="2821975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3A4C4306-1203-4E46-BEE0-C5A46EA73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90F2EB93-F98C-456A-BF0A-86357E4B5C36}"/>
              </a:ext>
            </a:extLst>
          </p:cNvPr>
          <p:cNvSpPr>
            <a:spLocks noGrp="1"/>
          </p:cNvSpPr>
          <p:nvPr>
            <p:ph type="ftr" sz="quarter" idx="25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A01354E-B946-C94E-BB67-9C5A1C4918C5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  <p:sp>
        <p:nvSpPr>
          <p:cNvPr id="20" name="Content Placeholder 19">
            <a:extLst>
              <a:ext uri="{FF2B5EF4-FFF2-40B4-BE49-F238E27FC236}">
                <a16:creationId xmlns:a16="http://schemas.microsoft.com/office/drawing/2014/main" id="{B325ABF1-F81F-41A5-84CB-F2D1C8BE0530}"/>
              </a:ext>
            </a:extLst>
          </p:cNvPr>
          <p:cNvSpPr>
            <a:spLocks noGrp="1"/>
          </p:cNvSpPr>
          <p:nvPr>
            <p:ph sz="quarter" idx="27" hasCustomPrompt="1"/>
          </p:nvPr>
        </p:nvSpPr>
        <p:spPr>
          <a:xfrm>
            <a:off x="911225" y="1601788"/>
            <a:ext cx="3121025" cy="1485900"/>
          </a:xfrm>
        </p:spPr>
        <p:txBody>
          <a:bodyPr/>
          <a:lstStyle>
            <a:lvl1pPr>
              <a:defRPr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text or objects</a:t>
            </a:r>
            <a:endParaRPr lang="en-GB" dirty="0"/>
          </a:p>
        </p:txBody>
      </p:sp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31E2181A-BF6B-45E8-B0E7-6235A29E1BF3}"/>
              </a:ext>
            </a:extLst>
          </p:cNvPr>
          <p:cNvSpPr>
            <a:spLocks noGrp="1"/>
          </p:cNvSpPr>
          <p:nvPr>
            <p:ph sz="quarter" idx="28" hasCustomPrompt="1"/>
          </p:nvPr>
        </p:nvSpPr>
        <p:spPr>
          <a:xfrm>
            <a:off x="4535488" y="1601788"/>
            <a:ext cx="3121025" cy="1485900"/>
          </a:xfrm>
        </p:spPr>
        <p:txBody>
          <a:bodyPr/>
          <a:lstStyle>
            <a:lvl1pPr>
              <a:defRPr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text or objects</a:t>
            </a:r>
            <a:endParaRPr lang="en-GB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96F8ED6F-1252-4309-B05F-B125A1559CFC}"/>
              </a:ext>
            </a:extLst>
          </p:cNvPr>
          <p:cNvSpPr>
            <a:spLocks noGrp="1"/>
          </p:cNvSpPr>
          <p:nvPr>
            <p:ph sz="quarter" idx="29" hasCustomPrompt="1"/>
          </p:nvPr>
        </p:nvSpPr>
        <p:spPr>
          <a:xfrm>
            <a:off x="8159750" y="1601788"/>
            <a:ext cx="3121025" cy="1485900"/>
          </a:xfrm>
        </p:spPr>
        <p:txBody>
          <a:bodyPr/>
          <a:lstStyle>
            <a:lvl1pPr>
              <a:defRPr b="1"/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add text or objects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8331675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40">
          <p15:clr>
            <a:srgbClr val="FBAE40"/>
          </p15:clr>
        </p15:guide>
        <p15:guide id="2" pos="2855">
          <p15:clr>
            <a:srgbClr val="FBAE40"/>
          </p15:clr>
        </p15:guide>
        <p15:guide id="3" pos="5140">
          <p15:clr>
            <a:srgbClr val="FBAE40"/>
          </p15:clr>
        </p15:guide>
        <p15:guide id="4" pos="4823">
          <p15:clr>
            <a:srgbClr val="FBAE40"/>
          </p15:clr>
        </p15:guide>
        <p15:guide id="5" orient="horz" pos="1945">
          <p15:clr>
            <a:srgbClr val="FBAE40"/>
          </p15:clr>
        </p15:guide>
        <p15:guide id="6" orient="horz" pos="2160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and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08ED41EA-8A23-435F-84B4-492D8A05749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10324514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08ED41EA-8A23-435F-84B4-492D8A05749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02CCA4-3CB8-459B-8F0C-82B1623A942F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911226" y="1603375"/>
            <a:ext cx="4932362" cy="4647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3" name="Picture Placeholder 12">
            <a:extLst>
              <a:ext uri="{FF2B5EF4-FFF2-40B4-BE49-F238E27FC236}">
                <a16:creationId xmlns:a16="http://schemas.microsoft.com/office/drawing/2014/main" id="{F08FF683-9CBA-4366-AE1E-D48DC5E3041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348412" y="1603375"/>
            <a:ext cx="4932361" cy="46476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lang="en-US"/>
              <a:t>Click icon to add picture</a:t>
            </a:r>
            <a:endParaRPr lang="en-GB" dirty="0"/>
          </a:p>
        </p:txBody>
      </p:sp>
      <p:sp>
        <p:nvSpPr>
          <p:cNvPr id="12" name="Text Placeholder 9">
            <a:extLst>
              <a:ext uri="{FF2B5EF4-FFF2-40B4-BE49-F238E27FC236}">
                <a16:creationId xmlns:a16="http://schemas.microsoft.com/office/drawing/2014/main" id="{A5F92571-4A65-4FAA-9FA6-7829350337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FC6ECED-694F-4BB1-99BC-BBC032629E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1226" y="855663"/>
            <a:ext cx="10369549" cy="665162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603E69AA-C664-42CF-B16F-CE7ED913AE6B}"/>
              </a:ext>
            </a:extLst>
          </p:cNvPr>
          <p:cNvSpPr>
            <a:spLocks noGrp="1"/>
          </p:cNvSpPr>
          <p:nvPr>
            <p:ph type="ftr" sz="quarter" idx="17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E654C848-3B0E-BC48-971F-919D1D1AF3E2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2726056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Monopoly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148414D-588D-463B-A250-F67CCD2AFA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602EBD6-FCF2-496B-B61F-3230013D9D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1225" y="1603375"/>
            <a:ext cx="10369550" cy="540000"/>
          </a:xfrm>
        </p:spPr>
        <p:txBody>
          <a:bodyPr anchor="ctr" anchorCtr="0"/>
          <a:lstStyle>
            <a:lvl1pPr algn="ctr">
              <a:spcBef>
                <a:spcPts val="0"/>
              </a:spcBef>
              <a:defRPr sz="1600" b="1" baseline="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B77424-1CBC-46AE-9AAD-7BF9172CA6F0}"/>
              </a:ext>
            </a:extLst>
          </p:cNvPr>
          <p:cNvCxnSpPr>
            <a:cxnSpLocks/>
          </p:cNvCxnSpPr>
          <p:nvPr/>
        </p:nvCxnSpPr>
        <p:spPr>
          <a:xfrm>
            <a:off x="911225" y="2143375"/>
            <a:ext cx="1036955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itle 2">
            <a:extLst>
              <a:ext uri="{FF2B5EF4-FFF2-40B4-BE49-F238E27FC236}">
                <a16:creationId xmlns:a16="http://schemas.microsoft.com/office/drawing/2014/main" id="{B5F588E6-F87C-48AC-9F13-78AEFCD852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756C0C1-E1EC-4BE7-9DB1-B4CB9C1EE3B2}"/>
              </a:ext>
            </a:extLst>
          </p:cNvPr>
          <p:cNvSpPr>
            <a:spLocks noGrp="1"/>
          </p:cNvSpPr>
          <p:nvPr>
            <p:ph sz="quarter" idx="18" hasCustomPrompt="1"/>
          </p:nvPr>
        </p:nvSpPr>
        <p:spPr>
          <a:xfrm>
            <a:off x="911225" y="2290164"/>
            <a:ext cx="10369550" cy="396081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7F4D8999-2437-43F4-8FE2-33E672D1A470}"/>
              </a:ext>
            </a:extLst>
          </p:cNvPr>
          <p:cNvSpPr>
            <a:spLocks noGrp="1"/>
          </p:cNvSpPr>
          <p:nvPr>
            <p:ph type="ftr" sz="quarter" idx="19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C5132D23-F1E7-4E83-A718-5F2E2487B3E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922853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3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Monopoly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9">
            <a:extLst>
              <a:ext uri="{FF2B5EF4-FFF2-40B4-BE49-F238E27FC236}">
                <a16:creationId xmlns:a16="http://schemas.microsoft.com/office/drawing/2014/main" id="{0148414D-588D-463B-A250-F67CCD2AFA0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7602EBD6-FCF2-496B-B61F-3230013D9D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11225" y="1603375"/>
            <a:ext cx="4932000" cy="540000"/>
          </a:xfrm>
        </p:spPr>
        <p:txBody>
          <a:bodyPr anchor="ctr" anchorCtr="0"/>
          <a:lstStyle>
            <a:lvl1pPr algn="ctr">
              <a:spcBef>
                <a:spcPts val="0"/>
              </a:spcBef>
              <a:defRPr sz="1600" b="1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4B77424-1CBC-46AE-9AAD-7BF9172CA6F0}"/>
              </a:ext>
            </a:extLst>
          </p:cNvPr>
          <p:cNvCxnSpPr>
            <a:cxnSpLocks/>
          </p:cNvCxnSpPr>
          <p:nvPr/>
        </p:nvCxnSpPr>
        <p:spPr>
          <a:xfrm>
            <a:off x="911225" y="2143375"/>
            <a:ext cx="493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CFE4E1B-A91F-4615-B33F-8DAE8388079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6348576" y="1603375"/>
            <a:ext cx="4932000" cy="540000"/>
          </a:xfrm>
        </p:spPr>
        <p:txBody>
          <a:bodyPr vert="horz" lIns="0" tIns="0" rIns="0" bIns="0" rtlCol="0" anchor="ctr" anchorCtr="0">
            <a:noAutofit/>
          </a:bodyPr>
          <a:lstStyle>
            <a:lvl1pPr algn="ctr">
              <a:spcBef>
                <a:spcPts val="0"/>
              </a:spcBef>
              <a:defRPr lang="en-US" sz="1600" b="1" dirty="0"/>
            </a:lvl1pPr>
          </a:lstStyle>
          <a:p>
            <a:pPr lvl="0" algn="ctr"/>
            <a:r>
              <a:rPr lang="en-US"/>
              <a:t>Click to edit Master text styles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6BF68A7-09B5-42D3-B6DA-49B156354BB9}"/>
              </a:ext>
            </a:extLst>
          </p:cNvPr>
          <p:cNvCxnSpPr>
            <a:cxnSpLocks/>
          </p:cNvCxnSpPr>
          <p:nvPr/>
        </p:nvCxnSpPr>
        <p:spPr>
          <a:xfrm>
            <a:off x="6348775" y="2143375"/>
            <a:ext cx="493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518A47CC-1E19-4C48-8730-640268A97553}"/>
              </a:ext>
            </a:extLst>
          </p:cNvPr>
          <p:cNvSpPr>
            <a:spLocks noGrp="1"/>
          </p:cNvSpPr>
          <p:nvPr>
            <p:ph sz="quarter" idx="20" hasCustomPrompt="1"/>
          </p:nvPr>
        </p:nvSpPr>
        <p:spPr>
          <a:xfrm>
            <a:off x="911225" y="2290164"/>
            <a:ext cx="4932363" cy="396081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8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1" name="Content Placeholder 10">
            <a:extLst>
              <a:ext uri="{FF2B5EF4-FFF2-40B4-BE49-F238E27FC236}">
                <a16:creationId xmlns:a16="http://schemas.microsoft.com/office/drawing/2014/main" id="{C6E55D59-AFF0-41FF-A2FB-31DA81A4894F}"/>
              </a:ext>
            </a:extLst>
          </p:cNvPr>
          <p:cNvSpPr>
            <a:spLocks noGrp="1"/>
          </p:cNvSpPr>
          <p:nvPr>
            <p:ph sz="quarter" idx="21" hasCustomPrompt="1"/>
          </p:nvPr>
        </p:nvSpPr>
        <p:spPr>
          <a:xfrm>
            <a:off x="6348028" y="2290164"/>
            <a:ext cx="4932747" cy="3960812"/>
          </a:xfrm>
        </p:spPr>
        <p:txBody>
          <a:bodyPr/>
          <a:lstStyle>
            <a:lvl1pPr>
              <a:defRPr>
                <a:latin typeface="+mn-lt"/>
              </a:defRPr>
            </a:lvl1pPr>
            <a:lvl2pPr>
              <a:defRPr>
                <a:latin typeface="+mn-lt"/>
              </a:defRPr>
            </a:lvl2pPr>
            <a:lvl3pPr>
              <a:defRPr>
                <a:latin typeface="+mn-lt"/>
              </a:defRPr>
            </a:lvl3pPr>
            <a:lvl4pPr>
              <a:defRPr>
                <a:latin typeface="+mn-lt"/>
              </a:defRPr>
            </a:lvl4pPr>
            <a:lvl5pPr>
              <a:defRPr>
                <a:latin typeface="+mn-lt"/>
              </a:defRPr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397D6172-7842-4565-BE8A-9B1B31643C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C1EF48C-3B33-4288-99EB-63D28FE4CC5D}"/>
              </a:ext>
            </a:extLst>
          </p:cNvPr>
          <p:cNvSpPr>
            <a:spLocks noGrp="1"/>
          </p:cNvSpPr>
          <p:nvPr>
            <p:ph type="ftr" sz="quarter" idx="2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4EEAEB6E-BC76-4CDB-9BFF-7EDFD671564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744"/>
          <a:stretch/>
        </p:blipFill>
        <p:spPr>
          <a:xfrm>
            <a:off x="0" y="0"/>
            <a:ext cx="11032176" cy="6561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4576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443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Only P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CF8005A1-160F-40D4-B375-83FE32BB8F13}"/>
              </a:ext>
            </a:extLst>
          </p:cNvPr>
          <p:cNvSpPr>
            <a:spLocks/>
          </p:cNvSpPr>
          <p:nvPr/>
        </p:nvSpPr>
        <p:spPr bwMode="white">
          <a:xfrm>
            <a:off x="0" y="0"/>
            <a:ext cx="12192000" cy="65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endParaRPr lang="en-GB" sz="900" baseline="0" dirty="0">
              <a:solidFill>
                <a:schemeClr val="bg1"/>
              </a:solidFill>
            </a:endParaRPr>
          </a:p>
        </p:txBody>
      </p:sp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F6443058-0702-4DE4-9F51-A994F24C2125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81998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F6443058-0702-4DE4-9F51-A994F24C212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6417C39-3D90-4698-87E1-0B7154677B1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spc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52862BF-7D90-418B-93E7-49B34051215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763" y="173059"/>
            <a:ext cx="637846" cy="2852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A4E07324-3ED7-4166-98DD-DDDDD8EA32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E7D3B8D-62C1-4E72-8237-EFBF6EA165D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 baseline="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05D29149-0D38-452B-809D-E5A01175E1C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0775" y="6588124"/>
            <a:ext cx="251829" cy="161809"/>
          </a:xfrm>
          <a:prstGeom prst="rect">
            <a:avLst/>
          </a:prstGeom>
        </p:spPr>
        <p:txBody>
          <a:bodyPr vert="horz" lIns="0" tIns="0" rIns="0" bIns="0" rtlCol="0" anchor="t"/>
          <a:lstStyle/>
          <a:p>
            <a:pPr lvl="0"/>
            <a:fld id="{CA48D800-1282-4793-80DF-9F8E83675139}" type="slidenum">
              <a:rPr lang="en-US" sz="1000" spc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pPr lvl="0"/>
              <a:t>‹#›</a:t>
            </a:fld>
            <a:endParaRPr lang="en-US" sz="1000" spc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76164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/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 Pal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EE5CCA0F-1269-4C16-99AC-76B6815FC06A}"/>
              </a:ext>
            </a:extLst>
          </p:cNvPr>
          <p:cNvSpPr>
            <a:spLocks/>
          </p:cNvSpPr>
          <p:nvPr/>
        </p:nvSpPr>
        <p:spPr bwMode="white">
          <a:xfrm>
            <a:off x="0" y="0"/>
            <a:ext cx="12192000" cy="65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endParaRPr lang="en-GB" sz="900" dirty="0">
              <a:solidFill>
                <a:schemeClr val="bg1"/>
              </a:solidFill>
            </a:endParaRPr>
          </a:p>
        </p:txBody>
      </p:sp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55292CDE-6C50-4924-8BAF-E72FA6F26D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737047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353" imgH="353" progId="TCLayout.ActiveDocument.1">
                  <p:embed/>
                </p:oleObj>
              </mc:Choice>
              <mc:Fallback>
                <p:oleObj name="think-cellスライド" r:id="rId3" imgW="353" imgH="353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55292CDE-6C50-4924-8BAF-E72FA6F26D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2" name="Picture 11">
            <a:extLst>
              <a:ext uri="{FF2B5EF4-FFF2-40B4-BE49-F238E27FC236}">
                <a16:creationId xmlns:a16="http://schemas.microsoft.com/office/drawing/2014/main" id="{B39FE8A3-3F95-471A-80F8-5E940CB98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763" y="173059"/>
            <a:ext cx="637846" cy="285278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C07E0EE-3BC1-43AC-84AF-9EEEAE966B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spc="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487D498-7D34-4821-8546-DDF290BD99EB}"/>
              </a:ext>
            </a:extLst>
          </p:cNvPr>
          <p:cNvSpPr>
            <a:spLocks noGrp="1"/>
          </p:cNvSpPr>
          <p:nvPr>
            <p:ph sz="quarter" idx="19"/>
          </p:nvPr>
        </p:nvSpPr>
        <p:spPr>
          <a:xfrm>
            <a:off x="911226" y="1603375"/>
            <a:ext cx="10369350" cy="4647600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1F8844F-5E6F-4EEC-9C14-CE4DFA00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8A2D8F-F1F4-4429-9CD2-5CF0C88DC3F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3EA66DEA-F15F-409B-BBF7-BB0BE2F56FC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0775" y="6588124"/>
            <a:ext cx="251829" cy="161809"/>
          </a:xfrm>
          <a:prstGeom prst="rect">
            <a:avLst/>
          </a:prstGeom>
        </p:spPr>
        <p:txBody>
          <a:bodyPr vert="horz" lIns="0" tIns="0" rIns="0" bIns="0" rtlCol="0" anchor="t"/>
          <a:lstStyle/>
          <a:p>
            <a:pPr lvl="0"/>
            <a:fld id="{CA48D800-1282-4793-80DF-9F8E83675139}" type="slidenum">
              <a:rPr lang="en-US" sz="1000" spc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pPr lvl="0"/>
              <a:t>‹#›</a:t>
            </a:fld>
            <a:endParaRPr lang="en-US" sz="1000" spc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96616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ontent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55292CDE-6C50-4924-8BAF-E72FA6F26DE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72726012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353" imgH="353" progId="TCLayout.ActiveDocument.1">
                  <p:embed/>
                </p:oleObj>
              </mc:Choice>
              <mc:Fallback>
                <p:oleObj name="think-cellスライド" r:id="rId3" imgW="353" imgH="353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55292CDE-6C50-4924-8BAF-E72FA6F26DE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ctangle 8">
            <a:extLst>
              <a:ext uri="{FF2B5EF4-FFF2-40B4-BE49-F238E27FC236}">
                <a16:creationId xmlns:a16="http://schemas.microsoft.com/office/drawing/2014/main" id="{EE5CCA0F-1269-4C16-99AC-76B6815FC06A}"/>
              </a:ext>
            </a:extLst>
          </p:cNvPr>
          <p:cNvSpPr>
            <a:spLocks/>
          </p:cNvSpPr>
          <p:nvPr/>
        </p:nvSpPr>
        <p:spPr bwMode="white">
          <a:xfrm>
            <a:off x="0" y="0"/>
            <a:ext cx="12192000" cy="6561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>
              <a:lnSpc>
                <a:spcPct val="90000"/>
              </a:lnSpc>
            </a:pPr>
            <a:endParaRPr lang="en-GB" sz="900" spc="0" dirty="0">
              <a:solidFill>
                <a:schemeClr val="bg1"/>
              </a:solidFill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B39FE8A3-3F95-471A-80F8-5E940CB9805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763" y="173059"/>
            <a:ext cx="637846" cy="285278"/>
          </a:xfrm>
          <a:prstGeom prst="rect">
            <a:avLst/>
          </a:prstGeom>
        </p:spPr>
      </p:pic>
      <p:sp>
        <p:nvSpPr>
          <p:cNvPr id="11" name="Text Placeholder 9">
            <a:extLst>
              <a:ext uri="{FF2B5EF4-FFF2-40B4-BE49-F238E27FC236}">
                <a16:creationId xmlns:a16="http://schemas.microsoft.com/office/drawing/2014/main" id="{2C07E0EE-3BC1-43AC-84AF-9EEEAE966B0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1423" y="6273007"/>
            <a:ext cx="9936000" cy="476927"/>
          </a:xfrm>
        </p:spPr>
        <p:txBody>
          <a:bodyPr anchor="b"/>
          <a:lstStyle>
            <a:lvl1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 sz="900" spc="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noProof="0" dirty="0"/>
              <a:t>Source: Complete if required</a:t>
            </a:r>
          </a:p>
        </p:txBody>
      </p:sp>
      <p:sp>
        <p:nvSpPr>
          <p:cNvPr id="13" name="Content Placeholder 12">
            <a:extLst>
              <a:ext uri="{FF2B5EF4-FFF2-40B4-BE49-F238E27FC236}">
                <a16:creationId xmlns:a16="http://schemas.microsoft.com/office/drawing/2014/main" id="{1487D498-7D34-4821-8546-DDF290BD99EB}"/>
              </a:ext>
            </a:extLst>
          </p:cNvPr>
          <p:cNvSpPr>
            <a:spLocks noGrp="1"/>
          </p:cNvSpPr>
          <p:nvPr>
            <p:ph sz="quarter" idx="19" hasCustomPrompt="1"/>
          </p:nvPr>
        </p:nvSpPr>
        <p:spPr>
          <a:xfrm>
            <a:off x="911226" y="1603375"/>
            <a:ext cx="10369350" cy="4647600"/>
          </a:xfrm>
        </p:spPr>
        <p:txBody>
          <a:bodyPr/>
          <a:lstStyle>
            <a:lvl1pPr>
              <a:defRPr spc="0">
                <a:solidFill>
                  <a:schemeClr val="bg1"/>
                </a:solidFill>
                <a:latin typeface="+mn-lt"/>
              </a:defRPr>
            </a:lvl1pPr>
            <a:lvl2pPr>
              <a:defRPr spc="0">
                <a:solidFill>
                  <a:schemeClr val="bg1"/>
                </a:solidFill>
                <a:latin typeface="+mn-lt"/>
              </a:defRPr>
            </a:lvl2pPr>
            <a:lvl3pPr>
              <a:defRPr spc="0">
                <a:solidFill>
                  <a:schemeClr val="bg1"/>
                </a:solidFill>
                <a:latin typeface="+mn-lt"/>
              </a:defRPr>
            </a:lvl3pPr>
            <a:lvl4pPr>
              <a:defRPr spc="0">
                <a:solidFill>
                  <a:schemeClr val="bg1"/>
                </a:solidFill>
                <a:latin typeface="+mn-lt"/>
              </a:defRPr>
            </a:lvl4pPr>
            <a:lvl5pPr>
              <a:defRPr spc="0"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4" name="Title 13">
            <a:extLst>
              <a:ext uri="{FF2B5EF4-FFF2-40B4-BE49-F238E27FC236}">
                <a16:creationId xmlns:a16="http://schemas.microsoft.com/office/drawing/2014/main" id="{91F8844F-5E6F-4EEC-9C14-CE4DFA0097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>
            <a:lvl1pPr>
              <a:defRPr spc="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B18A2D8F-F1F4-4429-9CD2-5CF0C88DC3FD}"/>
              </a:ext>
            </a:extLst>
          </p:cNvPr>
          <p:cNvSpPr>
            <a:spLocks noGrp="1"/>
          </p:cNvSpPr>
          <p:nvPr>
            <p:ph type="ftr" sz="quarter" idx="2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 spc="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10" name="Rectangle 7">
            <a:extLst>
              <a:ext uri="{FF2B5EF4-FFF2-40B4-BE49-F238E27FC236}">
                <a16:creationId xmlns:a16="http://schemas.microsoft.com/office/drawing/2014/main" id="{DF7B2B13-D254-406B-9DFC-08844C1E5D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0775" y="6588124"/>
            <a:ext cx="251829" cy="161809"/>
          </a:xfrm>
          <a:prstGeom prst="rect">
            <a:avLst/>
          </a:prstGeom>
        </p:spPr>
        <p:txBody>
          <a:bodyPr vert="horz" lIns="0" tIns="0" rIns="0" bIns="0" rtlCol="0" anchor="t"/>
          <a:lstStyle/>
          <a:p>
            <a:pPr lvl="0"/>
            <a:fld id="{CA48D800-1282-4793-80DF-9F8E83675139}" type="slidenum">
              <a:rPr lang="en-US" sz="1000" spc="0" smtClean="0">
                <a:solidFill>
                  <a:schemeClr val="bg1"/>
                </a:solidFill>
                <a:latin typeface="+mn-lt"/>
                <a:cs typeface="Arial" panose="020B0604020202020204" pitchFamily="34" charset="0"/>
              </a:rPr>
              <a:pPr lvl="0"/>
              <a:t>‹#›</a:t>
            </a:fld>
            <a:endParaRPr lang="en-US" sz="1000" spc="0" dirty="0">
              <a:solidFill>
                <a:schemeClr val="bg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53647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E4BD84A7-9BCA-48F7-B7E2-3A5F6BFC4DB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123204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E4BD84A7-9BCA-48F7-B7E2-3A5F6BFC4DB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C2AA4CA-231F-44FF-A2E8-579BF8A16A9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 baseline="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DEFF84B-A9CB-4EE1-B15B-6A19535CBC5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 baseline="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4374504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bout and Contact Detail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>
            <a:extLst>
              <a:ext uri="{FF2B5EF4-FFF2-40B4-BE49-F238E27FC236}">
                <a16:creationId xmlns:a16="http://schemas.microsoft.com/office/drawing/2014/main" id="{20DA9BBA-AC14-4C8B-9D33-30AB16259BD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818538432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3" imgW="526" imgH="526" progId="TCLayout.ActiveDocument.1">
                  <p:embed/>
                </p:oleObj>
              </mc:Choice>
              <mc:Fallback>
                <p:oleObj name="think-cellスライド" r:id="rId3" imgW="526" imgH="526" progId="TCLayout.ActiveDocument.1">
                  <p:embed/>
                  <p:pic>
                    <p:nvPicPr>
                      <p:cNvPr id="2" name="Object 1" hidden="1">
                        <a:extLst>
                          <a:ext uri="{FF2B5EF4-FFF2-40B4-BE49-F238E27FC236}">
                            <a16:creationId xmlns:a16="http://schemas.microsoft.com/office/drawing/2014/main" id="{20DA9BBA-AC14-4C8B-9D33-30AB16259BD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8" name="Picture 7" descr="Background pattern&#10;&#10;Description automatically generated">
            <a:extLst>
              <a:ext uri="{FF2B5EF4-FFF2-40B4-BE49-F238E27FC236}">
                <a16:creationId xmlns:a16="http://schemas.microsoft.com/office/drawing/2014/main" id="{E92BD7BB-93AC-4892-AA32-35C9868452A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8713CE-DC65-4895-BA05-D22CF6D53B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911225" y="1603375"/>
            <a:ext cx="5761038" cy="4647600"/>
          </a:xfrm>
          <a:ln>
            <a:noFill/>
          </a:ln>
        </p:spPr>
        <p:txBody>
          <a:bodyPr anchor="b" anchorCtr="0"/>
          <a:lstStyle>
            <a:lvl1pPr>
              <a:defRPr baseline="0"/>
            </a:lvl1pPr>
          </a:lstStyle>
          <a:p>
            <a:pPr lvl="0"/>
            <a:r>
              <a:rPr lang="en-US" dirty="0"/>
              <a:t>Click to edit text. Press Shift + Alt + right/left arrow to change text levels.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920248-76AD-4859-85A1-2B98169824C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72376" y="2543175"/>
            <a:ext cx="3708200" cy="3707800"/>
          </a:xfrm>
        </p:spPr>
        <p:txBody>
          <a:bodyPr anchor="b" anchorCtr="0"/>
          <a:lstStyle>
            <a:lvl1pPr>
              <a:defRPr baseline="0"/>
            </a:lvl1pPr>
          </a:lstStyle>
          <a:p>
            <a:pPr lvl="0"/>
            <a:r>
              <a:rPr lang="en-US" dirty="0"/>
              <a:t>Click to edit text. Press Shift + Alt + right/left arrow to change text levels.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936E37-159F-4950-BD30-B2698C1AF594}"/>
              </a:ext>
            </a:extLst>
          </p:cNvPr>
          <p:cNvSpPr>
            <a:spLocks noGrp="1"/>
          </p:cNvSpPr>
          <p:nvPr>
            <p:ph type="ftr" sz="quarter" idx="18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 baseline="0">
                <a:noFill/>
              </a:defRPr>
            </a:lvl1pPr>
          </a:lstStyle>
          <a:p>
            <a:endParaRPr kumimoji="1" lang="ja-JP" alt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A2CCF4F1-2058-45ED-B457-B0983CD0967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763" y="173059"/>
            <a:ext cx="637846" cy="2852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5702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1602">
          <p15:clr>
            <a:srgbClr val="FBAE40"/>
          </p15:clr>
        </p15:guide>
        <p15:guide id="3" orient="horz" pos="3362">
          <p15:clr>
            <a:srgbClr val="FBAE40"/>
          </p15:clr>
        </p15:guide>
        <p15:guide id="4" pos="4770">
          <p15:clr>
            <a:srgbClr val="FBAE40"/>
          </p15:clr>
        </p15:guide>
        <p15:guide id="5" pos="4203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losing Slide">
    <p:bg bwMode="gray"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>
            <a:extLst>
              <a:ext uri="{FF2B5EF4-FFF2-40B4-BE49-F238E27FC236}">
                <a16:creationId xmlns:a16="http://schemas.microsoft.com/office/drawing/2014/main" id="{2AB38388-E6D8-4D87-AD93-4BC3B1DF044C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76845158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4" imgW="526" imgH="526" progId="TCLayout.ActiveDocument.1">
                  <p:embed/>
                </p:oleObj>
              </mc:Choice>
              <mc:Fallback>
                <p:oleObj name="think-cellスライド" r:id="rId4" imgW="526" imgH="526" progId="TCLayout.ActiveDocument.1">
                  <p:embed/>
                  <p:pic>
                    <p:nvPicPr>
                      <p:cNvPr id="5" name="Object 4" hidden="1">
                        <a:extLst>
                          <a:ext uri="{FF2B5EF4-FFF2-40B4-BE49-F238E27FC236}">
                            <a16:creationId xmlns:a16="http://schemas.microsoft.com/office/drawing/2014/main" id="{2AB38388-E6D8-4D87-AD93-4BC3B1DF044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6">
            <a:extLst>
              <a:ext uri="{FF2B5EF4-FFF2-40B4-BE49-F238E27FC236}">
                <a16:creationId xmlns:a16="http://schemas.microsoft.com/office/drawing/2014/main" id="{583D3E8D-F094-4C63-B9DE-1F474D0699D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44800" y="2718000"/>
            <a:ext cx="5702400" cy="598452"/>
          </a:xfrm>
          <a:prstGeom prst="rect">
            <a:avLst/>
          </a:prstGeom>
        </p:spPr>
      </p:pic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30B50158-A784-4D18-BB1C-627A701DEC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2424113" y="4113076"/>
            <a:ext cx="7343775" cy="684349"/>
          </a:xfrm>
        </p:spPr>
        <p:txBody>
          <a:bodyPr/>
          <a:lstStyle>
            <a:lvl1pPr algn="ctr">
              <a:defRPr sz="1800" b="1" cap="all" spc="37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1B3C47CB-889E-4379-BACB-454DB2068679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E6572CFD-4351-40B8-9117-06E72E9357A6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77321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591">
          <p15:clr>
            <a:srgbClr val="FBAE40"/>
          </p15:clr>
        </p15:guide>
        <p15:guide id="2" orient="horz" pos="3022">
          <p15:clr>
            <a:srgbClr val="FBAE40"/>
          </p15:clr>
        </p15:guide>
        <p15:guide id="3" pos="1527">
          <p15:clr>
            <a:srgbClr val="FBAE40"/>
          </p15:clr>
        </p15:guide>
        <p15:guide id="4" pos="6153">
          <p15:clr>
            <a:srgbClr val="FBAE40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ection Header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7E1EAE81-B6E9-4EB0-9525-A170C68403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763" y="173059"/>
            <a:ext cx="637846" cy="28527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793A1B6-475D-41EE-94E8-0E511AC8CBDF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 baseline="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AA604BD-21C1-4F73-9D64-3AD14436ADAA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 baseline="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635359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793">
          <p15:clr>
            <a:srgbClr val="FBAE40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ppendix">
    <p:bg bwMode="gray"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5B8BB07-FF93-42CA-A8F9-529DBDC73A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763" y="173059"/>
            <a:ext cx="637846" cy="285278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8136522-91AF-42EA-949D-2889F7E9EE41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1088354-42B5-4401-BFF5-48E3D23BCB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5459629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FF5E58FC-79F4-D742-8E9F-82142697FF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3504FE6-5422-4698-9ECF-76056548061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783225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4" imgW="526" imgH="526" progId="TCLayout.ActiveDocument.1">
                  <p:embed/>
                </p:oleObj>
              </mc:Choice>
              <mc:Fallback>
                <p:oleObj name="think-cellスライド" r:id="rId4" imgW="526" imgH="5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3504FE6-5422-4698-9ECF-7605654806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1638E62-B00C-45CF-9070-2C5D71243F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763" y="173059"/>
            <a:ext cx="637846" cy="285278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BDF7D5A4-ABD0-4683-92DF-2309C3F57B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/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D8A0912C-1709-446C-8CD6-1FA63DFAC00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 baseline="0">
                <a:noFill/>
              </a:defRPr>
            </a:lvl1pPr>
          </a:lstStyle>
          <a:p>
            <a:endParaRPr kumimoji="1" lang="ja-JP" altLang="en-US"/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28CA0537-75EE-423B-B71F-B35DE693D8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 baseline="0">
                <a:noFill/>
              </a:defRPr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535143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Sub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Background pattern&#10;&#10;Description automatically generated">
            <a:extLst>
              <a:ext uri="{FF2B5EF4-FFF2-40B4-BE49-F238E27FC236}">
                <a16:creationId xmlns:a16="http://schemas.microsoft.com/office/drawing/2014/main" id="{FF5E58FC-79F4-D742-8E9F-82142697FF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1999" cy="685800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33504FE6-5422-4698-9ECF-76056548061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46934221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4" imgW="526" imgH="526" progId="TCLayout.ActiveDocument.1">
                  <p:embed/>
                </p:oleObj>
              </mc:Choice>
              <mc:Fallback>
                <p:oleObj name="think-cellスライド" r:id="rId4" imgW="526" imgH="526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33504FE6-5422-4698-9ECF-76056548061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>
            <a:extLst>
              <a:ext uri="{FF2B5EF4-FFF2-40B4-BE49-F238E27FC236}">
                <a16:creationId xmlns:a16="http://schemas.microsoft.com/office/drawing/2014/main" id="{51638E62-B00C-45CF-9070-2C5D71243FC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763" y="173059"/>
            <a:ext cx="637846" cy="285278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6CB5C53-F0D4-4870-BD7D-1C9C4CE22EA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 baseline="0"/>
            </a:lvl1pPr>
          </a:lstStyle>
          <a:p>
            <a:endParaRPr kumimoji="1" lang="ja-JP" alt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6E3351D-9FFE-4DC7-977A-CE70B66C306E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>
          <a:xfrm>
            <a:off x="0" y="0"/>
            <a:ext cx="0" cy="0"/>
          </a:xfrm>
          <a:prstGeom prst="rect">
            <a:avLst/>
          </a:prstGeom>
        </p:spPr>
        <p:txBody>
          <a:bodyPr/>
          <a:lstStyle>
            <a:lvl1pPr>
              <a:defRPr sz="100" baseline="0"/>
            </a:lvl1pPr>
          </a:lstStyle>
          <a:p>
            <a:fld id="{EF57D5AE-7CED-4886-BD88-74C14394CD7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8823643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23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24.xml"/><Relationship Id="rId25" Type="http://schemas.openxmlformats.org/officeDocument/2006/relationships/slideLayout" Target="../slideLayouts/slideLayout25.xml"/><Relationship Id="rId26" Type="http://schemas.openxmlformats.org/officeDocument/2006/relationships/slideLayout" Target="../slideLayouts/slideLayout26.xml"/><Relationship Id="rId27" Type="http://schemas.openxmlformats.org/officeDocument/2006/relationships/theme" Target="../theme/theme1.xml"/><Relationship Id="rId28" Type="http://schemas.openxmlformats.org/officeDocument/2006/relationships/tags" Target="../tags/tag2.xml"/><Relationship Id="rId29" Type="http://schemas.openxmlformats.org/officeDocument/2006/relationships/oleObject" Target="../embeddings/oleObject1.bin"/><Relationship Id="rId30" Type="http://schemas.openxmlformats.org/officeDocument/2006/relationships/image" Target="../media/image1.emf"/><Relationship Id="rId31" Type="http://schemas.openxmlformats.org/officeDocument/2006/relationships/image" Target="../media/image2.emf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Slide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ct 7" hidden="1">
            <a:extLst>
              <a:ext uri="{FF2B5EF4-FFF2-40B4-BE49-F238E27FC236}">
                <a16:creationId xmlns:a16="http://schemas.microsoft.com/office/drawing/2014/main" id="{33C477A7-B098-4FFB-9E00-C97267401EF5}"/>
              </a:ext>
            </a:extLst>
          </p:cNvPr>
          <p:cNvGraphicFramePr>
            <a:graphicFrameLocks noChangeAspect="1"/>
          </p:cNvGraphicFramePr>
          <p:nvPr>
            <p:custDataLst>
              <p:tags r:id="rId28"/>
            </p:custDataLst>
            <p:extLst>
              <p:ext uri="{D42A27DB-BD31-4B8C-83A1-F6EECF244321}">
                <p14:modId xmlns:p14="http://schemas.microsoft.com/office/powerpoint/2010/main" val="32759494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スライド" r:id="rId29" imgW="526" imgH="526" progId="TCLayout.ActiveDocument.1">
                  <p:embed/>
                </p:oleObj>
              </mc:Choice>
              <mc:Fallback>
                <p:oleObj name="think-cellスライド" r:id="rId29" imgW="526" imgH="526" progId="TCLayout.ActiveDocument.1">
                  <p:embed/>
                  <p:pic>
                    <p:nvPicPr>
                      <p:cNvPr id="8" name="Object 7" hidden="1">
                        <a:extLst>
                          <a:ext uri="{FF2B5EF4-FFF2-40B4-BE49-F238E27FC236}">
                            <a16:creationId xmlns:a16="http://schemas.microsoft.com/office/drawing/2014/main" id="{33C477A7-B098-4FFB-9E00-C97267401EF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0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1226" y="855663"/>
            <a:ext cx="10369550" cy="665162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1226" y="1603375"/>
            <a:ext cx="10369350" cy="46476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1226" y="6587144"/>
            <a:ext cx="4132262" cy="162790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sz="900" spc="0" baseline="0">
                <a:solidFill>
                  <a:schemeClr val="tx1"/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endParaRPr kumimoji="1" lang="ja-JP" alt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46FE205-4870-4760-BCC7-9734D7F08B94}"/>
              </a:ext>
            </a:extLst>
          </p:cNvPr>
          <p:cNvPicPr>
            <a:picLocks noChangeAspect="1"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4763" y="173059"/>
            <a:ext cx="637846" cy="285278"/>
          </a:xfrm>
          <a:prstGeom prst="rect">
            <a:avLst/>
          </a:prstGeom>
        </p:spPr>
      </p:pic>
      <p:sp>
        <p:nvSpPr>
          <p:cNvPr id="9" name="Rectangle 7">
            <a:extLst>
              <a:ext uri="{FF2B5EF4-FFF2-40B4-BE49-F238E27FC236}">
                <a16:creationId xmlns:a16="http://schemas.microsoft.com/office/drawing/2014/main" id="{80786E19-ABB5-4E71-8B67-A4E1CF41A2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80775" y="6588124"/>
            <a:ext cx="251829" cy="161809"/>
          </a:xfrm>
          <a:prstGeom prst="rect">
            <a:avLst/>
          </a:prstGeom>
        </p:spPr>
        <p:txBody>
          <a:bodyPr vert="horz" lIns="0" tIns="0" rIns="0" bIns="0" rtlCol="0" anchor="t"/>
          <a:lstStyle/>
          <a:p>
            <a:pPr lvl="0"/>
            <a:fld id="{CA48D800-1282-4793-80DF-9F8E83675139}" type="slidenum">
              <a:rPr lang="en-US" sz="1000" spc="0" smtClean="0">
                <a:solidFill>
                  <a:schemeClr val="tx1"/>
                </a:solidFill>
                <a:latin typeface="+mn-lt"/>
                <a:cs typeface="Arial" panose="020B0604020202020204" pitchFamily="34" charset="0"/>
              </a:rPr>
              <a:pPr lvl="0"/>
              <a:t>‹#›</a:t>
            </a:fld>
            <a:endParaRPr lang="en-US" sz="1000" spc="0" dirty="0">
              <a:solidFill>
                <a:schemeClr val="tx1"/>
              </a:solidFill>
              <a:latin typeface="+mn-lt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52005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  <p:sldLayoutId id="2147483689" r:id="rId17"/>
    <p:sldLayoutId id="2147483690" r:id="rId18"/>
    <p:sldLayoutId id="2147483691" r:id="rId19"/>
    <p:sldLayoutId id="2147483692" r:id="rId20"/>
    <p:sldLayoutId id="2147483693" r:id="rId21"/>
    <p:sldLayoutId id="2147483694" r:id="rId22"/>
    <p:sldLayoutId id="2147483695" r:id="rId23"/>
    <p:sldLayoutId id="2147483696" r:id="rId24"/>
    <p:sldLayoutId id="2147483697" r:id="rId25"/>
    <p:sldLayoutId id="2147483698" r:id="rId26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2000" b="1" kern="1200" spc="0" baseline="0">
          <a:solidFill>
            <a:schemeClr val="tx1"/>
          </a:solidFill>
          <a:latin typeface="+mj-lt"/>
          <a:ea typeface="+mj-ea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FontTx/>
        <a:buNone/>
        <a:defRPr sz="1600" kern="1200" spc="0" baseline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1pPr>
      <a:lvl2pPr marL="0" indent="0" algn="l" defTabSz="914400" rtl="0" eaLnBrk="1" latinLnBrk="0" hangingPunct="1">
        <a:lnSpc>
          <a:spcPct val="100000"/>
        </a:lnSpc>
        <a:spcBef>
          <a:spcPts val="800"/>
        </a:spcBef>
        <a:spcAft>
          <a:spcPts val="0"/>
        </a:spcAft>
        <a:buFontTx/>
        <a:buNone/>
        <a:defRPr sz="1400" kern="1200" spc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800"/>
        </a:spcBef>
        <a:buFont typeface="Symbol" panose="05050102010706020507" pitchFamily="18" charset="2"/>
        <a:buChar char=""/>
        <a:defRPr sz="1400" kern="1200" spc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 spc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4pPr>
      <a:lvl5pPr marL="540000" indent="-1800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 spc="0">
          <a:solidFill>
            <a:schemeClr val="tx1"/>
          </a:solidFill>
          <a:latin typeface="+mn-lt"/>
          <a:ea typeface="+mn-ea"/>
          <a:cs typeface="Arial" panose="020B0604020202020204" pitchFamily="34" charset="0"/>
        </a:defRPr>
      </a:lvl5pPr>
      <a:lvl6pPr marL="540000" indent="-1800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540000" indent="-1800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540000" indent="-1800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00000"/>
        </a:lnSpc>
        <a:spcBef>
          <a:spcPts val="400"/>
        </a:spcBef>
        <a:buFont typeface="Arial" panose="020B0604020202020204" pitchFamily="34" charset="0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pos="574">
          <p15:clr>
            <a:srgbClr val="F26B43"/>
          </p15:clr>
        </p15:guide>
        <p15:guide id="4" pos="7106">
          <p15:clr>
            <a:srgbClr val="F26B43"/>
          </p15:clr>
        </p15:guide>
        <p15:guide id="5" orient="horz" pos="1009">
          <p15:clr>
            <a:srgbClr val="F26B43"/>
          </p15:clr>
        </p15:guide>
        <p15:guide id="6" orient="horz" pos="3938">
          <p15:clr>
            <a:srgbClr val="F26B43"/>
          </p15:clr>
        </p15:guide>
        <p15:guide id="7" orient="horz" pos="958">
          <p15:clr>
            <a:srgbClr val="F26B43"/>
          </p15:clr>
        </p15:guide>
        <p15:guide id="9" pos="3840">
          <p15:clr>
            <a:srgbClr val="F26B43"/>
          </p15:clr>
        </p15:guide>
        <p15:guide id="10" pos="3681">
          <p15:clr>
            <a:srgbClr val="F26B43"/>
          </p15:clr>
        </p15:guide>
        <p15:guide id="11" pos="3999">
          <p15:clr>
            <a:srgbClr val="F26B43"/>
          </p15:clr>
        </p15:guide>
        <p15:guide id="14" orient="horz" pos="4253">
          <p15:clr>
            <a:srgbClr val="F26B43"/>
          </p15:clr>
        </p15:guide>
        <p15:guide id="15" orient="horz" pos="2160">
          <p15:clr>
            <a:srgbClr val="F26B43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スライド生成キット v2 取扱説明書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>
                <a:latin typeface="Arial"/>
                <a:ea typeface="Yu Gothic"/>
              </a:rPr>
              <a:t>adl-deck-kit-v2 の仕組み、使い方、手元での改良手順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idx="10" sz="quarter"/>
          </p:nvPr>
        </p:nvSpPr>
        <p:spPr/>
        <p:txBody>
          <a:bodyPr/>
          <a:lstStyle/>
          <a:p>
            <a:r>
              <a:rPr>
                <a:latin typeface="Arial"/>
                <a:ea typeface="Yu Gothic"/>
              </a:rPr>
              <a:t>2026年8月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/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CONTENTS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910799" y="1602000"/>
            <a:ext cx="385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99600" y="1602000"/>
            <a:ext cx="9979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このキットについて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0799" y="2077200"/>
            <a:ext cx="385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299600" y="2077200"/>
            <a:ext cx="9979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仕組みと特徴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0799" y="2552400"/>
            <a:ext cx="385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3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299600" y="2552400"/>
            <a:ext cx="9979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このキットで作れるもの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910799" y="3027600"/>
            <a:ext cx="385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4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299600" y="3027600"/>
            <a:ext cx="9979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他のスライド生成手法との比較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910799" y="3502800"/>
            <a:ext cx="385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5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99600" y="3502800"/>
            <a:ext cx="9979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キットの使い方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10799" y="3978000"/>
            <a:ext cx="385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6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299600" y="3978000"/>
            <a:ext cx="9979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キットの改良と追加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10799" y="4453200"/>
            <a:ext cx="385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7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299600" y="4453200"/>
            <a:ext cx="9979200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注意点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1026800" y="1602000"/>
            <a:ext cx="251999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026800" y="2077200"/>
            <a:ext cx="251999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7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1026800" y="2552400"/>
            <a:ext cx="251999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12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1026800" y="3027600"/>
            <a:ext cx="251999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16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1026800" y="3502800"/>
            <a:ext cx="251999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20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11026800" y="3978000"/>
            <a:ext cx="251999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24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1026800" y="4453200"/>
            <a:ext cx="251999" cy="385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1600" b="0">
                <a:solidFill>
                  <a:schemeClr val="tx1"/>
                </a:solidFill>
                <a:latin typeface="Arial"/>
                <a:ea typeface="Yu Gothic"/>
              </a:rPr>
              <a:t>28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0799" y="856800"/>
            <a:ext cx="10353600" cy="516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chemeClr val="bg1"/>
                </a:solidFill>
                <a:latin typeface="Arial"/>
                <a:ea typeface="Yu Gothic"/>
              </a:rPr>
              <a:t>1   このキットについて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solidFill>
                  <a:schemeClr val="accent1"/>
                </a:solidFill>
                <a:latin typeface="Arial"/>
                <a:ea typeface="Yu Gothic"/>
              </a:rPr>
              <a:t>テンプレ準拠のpptxを、依頼から点検まで一度で作り切るための道具一式です</a:t>
            </a:r>
          </a:p>
        </p:txBody>
      </p:sp>
      <p:sp>
        <p:nvSpPr>
          <p:cNvPr id="4" name="Rectangle 3"/>
          <p:cNvSpPr/>
          <p:nvPr/>
        </p:nvSpPr>
        <p:spPr>
          <a:xfrm>
            <a:off x="2098800" y="1548000"/>
            <a:ext cx="864000" cy="15336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解く問題</a:t>
            </a:r>
          </a:p>
        </p:txBody>
      </p:sp>
      <p:sp>
        <p:nvSpPr>
          <p:cNvPr id="5" name="Rectangle 4"/>
          <p:cNvSpPr/>
          <p:nvPr/>
        </p:nvSpPr>
        <p:spPr>
          <a:xfrm>
            <a:off x="3124800" y="1548000"/>
            <a:ext cx="8154000" cy="15336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•  テンプレの体裁を守りながら、納品できる密度の本文を作るには、これまで人の手が必要だった</a:t>
            </a:r>
          </a:p>
          <a:p>
            <a:pPr algn="l">
              <a:spcAft>
                <a:spcPts val="150"/>
              </a:spcAft>
            </a:pPr>
            <a:r>
              <a:rPr sz="900" b="0">
                <a:solidFill>
                  <a:schemeClr val="tx1"/>
                </a:solidFill>
                <a:latin typeface="Arial"/>
                <a:ea typeface="Yu Gothic"/>
              </a:rPr>
              <a:t>    –  体裁を機械に任せると中身が薄くなり、中身を人が作るとテンプレが崩れる</a:t>
            </a:r>
          </a:p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•  自動生成された資料は「テンプレっぽい」止まりで、ロゴ位置・配色・余白のどれかが必ずずれていた</a:t>
            </a:r>
          </a:p>
          <a:p>
            <a:pPr algn="l">
              <a:spcAft>
                <a:spcPts val="150"/>
              </a:spcAft>
            </a:pPr>
            <a:r>
              <a:rPr sz="900" b="0">
                <a:solidFill>
                  <a:schemeClr val="tx1"/>
                </a:solidFill>
                <a:latin typeface="Arial"/>
                <a:ea typeface="Yu Gothic"/>
              </a:rPr>
              <a:t>    –  似せて描く方式は、テンプレの資産を一度も通らないため、ずれても検出できない</a:t>
            </a:r>
          </a:p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•  版面は26種類あるのに、実際には3〜5種類ばかりが繰り返され、資料が単調になっていた</a:t>
            </a:r>
          </a:p>
          <a:p>
            <a:pPr algn="l">
              <a:spcAft>
                <a:spcPts val="150"/>
              </a:spcAft>
            </a:pPr>
            <a:r>
              <a:rPr sz="900" b="0">
                <a:solidFill>
                  <a:schemeClr val="tx1"/>
                </a:solidFill>
                <a:latin typeface="Arial"/>
                <a:ea typeface="Yu Gothic"/>
              </a:rPr>
              <a:t>    –  内容と版面を結びつける基準がなく、選択が書き手の勘に委ねられていた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2098800" y="3110399"/>
            <a:ext cx="9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>
          <a:xfrm>
            <a:off x="2098800" y="3139199"/>
            <a:ext cx="864000" cy="1789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提供するもの</a:t>
            </a:r>
          </a:p>
        </p:txBody>
      </p:sp>
      <p:sp>
        <p:nvSpPr>
          <p:cNvPr id="8" name="Rectangle 7"/>
          <p:cNvSpPr/>
          <p:nvPr/>
        </p:nvSpPr>
        <p:spPr>
          <a:xfrm>
            <a:off x="3124800" y="3139199"/>
            <a:ext cx="8154000" cy="17892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•  テンプレ原本から71ページを抜いて作った台紙と、そこからスライドを生やす生成エンジン</a:t>
            </a:r>
          </a:p>
          <a:p>
            <a:pPr algn="l">
              <a:spcAft>
                <a:spcPts val="150"/>
              </a:spcAft>
            </a:pPr>
            <a:r>
              <a:rPr sz="900" b="0">
                <a:solidFill>
                  <a:schemeClr val="tx1"/>
                </a:solidFill>
                <a:latin typeface="Arial"/>
                <a:ea typeface="Yu Gothic"/>
              </a:rPr>
              <a:t>    –  ロゴ・配色・書体・余白・ページ番号は版面から継承されるため、書き手が触らない</a:t>
            </a:r>
          </a:p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•  実際に納品されたスライドから起こした7つの本文の型と、合計40種類の版面</a:t>
            </a:r>
          </a:p>
          <a:p>
            <a:pPr algn="l">
              <a:spcAft>
                <a:spcPts val="150"/>
              </a:spcAft>
            </a:pPr>
            <a:r>
              <a:rPr sz="900" b="0">
                <a:solidFill>
                  <a:schemeClr val="tx1"/>
                </a:solidFill>
                <a:latin typeface="Arial"/>
                <a:ea typeface="Yu Gothic"/>
              </a:rPr>
              <a:t>    –  1ページ400〜900字、図表2〜5個という密度の基準を型として持たせている</a:t>
            </a:r>
          </a:p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•  生成物を内容・レイアウト・抜け漏れの3観点で点検する仕組み</a:t>
            </a:r>
          </a:p>
          <a:p>
            <a:pPr algn="l">
              <a:spcAft>
                <a:spcPts val="150"/>
              </a:spcAft>
            </a:pPr>
            <a:r>
              <a:rPr sz="900" b="0">
                <a:solidFill>
                  <a:schemeClr val="tx1"/>
                </a:solidFill>
                <a:latin typeface="Arial"/>
                <a:ea typeface="Yu Gothic"/>
              </a:rPr>
              <a:t>    –  実際に描画した画像から占有率を測るため、薄いページが数値で分かる</a:t>
            </a:r>
          </a:p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•  Claude Code に読ませる規範と、型・版面・planキーの手引き、密度の見本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2098800" y="4957199"/>
            <a:ext cx="9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2098800" y="4985999"/>
            <a:ext cx="864000" cy="127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前提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124800" y="4985999"/>
            <a:ext cx="8154000" cy="1278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950" b="0">
                <a:solidFill>
                  <a:schemeClr val="tx1"/>
                </a:solidFill>
                <a:latin typeface="Arial"/>
                <a:ea typeface="Yu Gothic"/>
              </a:rPr>
              <a:t>•  Python 3.12 系と、python-pptx・PyYAML・Pillow の3つのライブラリだけで動く</a:t>
            </a:r>
          </a:p>
          <a:p>
            <a:pPr algn="l">
              <a:spcAft>
                <a:spcPts val="150"/>
              </a:spcAft>
            </a:pPr>
            <a:r>
              <a:rPr sz="850" b="0">
                <a:solidFill>
                  <a:schemeClr val="tx1"/>
                </a:solidFill>
                <a:latin typeface="Arial"/>
                <a:ea typeface="Yu Gothic"/>
              </a:rPr>
              <a:t>    –  実描画による点検だけは PowerPoint など外部のアプリを使う</a:t>
            </a:r>
          </a:p>
          <a:p>
            <a:pPr algn="l">
              <a:spcAft>
                <a:spcPts val="150"/>
              </a:spcAft>
            </a:pPr>
            <a:r>
              <a:rPr sz="950" b="0">
                <a:solidFill>
                  <a:schemeClr val="tx1"/>
                </a:solidFill>
                <a:latin typeface="Arial"/>
                <a:ea typeface="Yu Gothic"/>
              </a:rPr>
              <a:t>•  出力は通常の pptx で、PowerPoint と Keynote のどちらでも開いて手で直せる</a:t>
            </a:r>
          </a:p>
          <a:p>
            <a:pPr algn="l">
              <a:spcAft>
                <a:spcPts val="150"/>
              </a:spcAft>
            </a:pPr>
            <a:r>
              <a:rPr sz="850" b="0">
                <a:solidFill>
                  <a:schemeClr val="tx1"/>
                </a:solidFill>
                <a:latin typeface="Arial"/>
                <a:ea typeface="Yu Gothic"/>
              </a:rPr>
              <a:t>    –  生成後に手で直すことを前提にしており、画像やHTMLでは出力しない</a:t>
            </a:r>
          </a:p>
          <a:p>
            <a:pPr algn="l">
              <a:spcAft>
                <a:spcPts val="150"/>
              </a:spcAft>
            </a:pPr>
            <a:r>
              <a:rPr sz="950" b="0">
                <a:solidFill>
                  <a:schemeClr val="tx1"/>
                </a:solidFill>
                <a:latin typeface="Arial"/>
                <a:ea typeface="Yu Gothic"/>
              </a:rPr>
              <a:t>•  フォルダの中だけで完結しており、外部のサービスに接続しない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0799" y="1548000"/>
            <a:ext cx="1152000" cy="471599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スライド生成
キット v2
の位置づけ</a:t>
            </a:r>
          </a:p>
        </p:txBody>
      </p:sp>
      <p:sp>
        <p:nvSpPr>
          <p:cNvPr id="13" name="ADL chapter label"/>
          <p:cNvSpPr txBox="1"/>
          <p:nvPr/>
        </p:nvSpPr>
        <p:spPr>
          <a:xfrm>
            <a:off x="910799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キットの位置づけ</a:t>
            </a:r>
          </a:p>
        </p:txBody>
      </p:sp>
      <p:sp>
        <p:nvSpPr>
          <p:cNvPr id="14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台紙・原本・コード・見本・手引きをすべて同梱しているため、フォルダごと渡せば動く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出所：キット実測（adl-deck-kit-v2）</a:t>
            </a:r>
          </a:p>
        </p:txBody>
      </p:sp>
      <p:sp>
        <p:nvSpPr>
          <p:cNvPr id="15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従来のやり方は、テンプレへの準拠と中身の作り込みのどちらかを諦めていました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78800" y="1548000"/>
            <a:ext cx="297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人が手で作る場合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278800" y="1814400"/>
            <a:ext cx="297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16800" y="1548000"/>
            <a:ext cx="297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従来の自動生成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16800" y="1814400"/>
            <a:ext cx="297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046800" y="1548000"/>
            <a:ext cx="2232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埋めるべき差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046800" y="1814400"/>
            <a:ext cx="223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848800" y="1548000"/>
            <a:ext cx="0" cy="3852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910799" y="2228400"/>
            <a:ext cx="201600" cy="201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70000" y="1972799"/>
            <a:ext cx="990000" cy="712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テンプレ
準拠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78800" y="19368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原本を複製して使うため崩れないが、コピー元を間違えると気づけない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6800" y="19368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見た目を似せて図形を並べるため、
ロゴ位置・余白・配色が少しずつずれる</a:t>
            </a:r>
          </a:p>
        </p:txBody>
      </p:sp>
      <p:sp>
        <p:nvSpPr>
          <p:cNvPr id="15" name="Left-Right Arrow 14"/>
          <p:cNvSpPr/>
          <p:nvPr/>
        </p:nvSpPr>
        <p:spPr>
          <a:xfrm>
            <a:off x="5356800" y="2250000"/>
            <a:ext cx="251999" cy="158400"/>
          </a:xfrm>
          <a:prstGeom prst="leftRightArrow">
            <a:avLst/>
          </a:prstGeom>
          <a:solidFill>
            <a:schemeClr val="tx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046800" y="2037599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270000" y="1936800"/>
            <a:ext cx="2008800" cy="3743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050" b="1">
                <a:solidFill>
                  <a:schemeClr val="tx1"/>
                </a:solidFill>
                <a:latin typeface="Arial"/>
                <a:ea typeface="Yu Gothic"/>
              </a:rPr>
              <a:t>準拠の判定が人の目に依存する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46800" y="2447999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70000" y="2347200"/>
            <a:ext cx="2008800" cy="3743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ずれても生成時には検出されない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2278800" y="2775600"/>
            <a:ext cx="900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10799" y="3121200"/>
            <a:ext cx="201600" cy="201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70000" y="2865599"/>
            <a:ext cx="990000" cy="712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本文の密度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78800" y="28296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1ページに分析を詰め込める。ただし1ページあたり数十分かかる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16800" y="28296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箇条書き4行程度で終わり、
図版のないページが並ぶ</a:t>
            </a:r>
          </a:p>
        </p:txBody>
      </p:sp>
      <p:sp>
        <p:nvSpPr>
          <p:cNvPr id="25" name="Left-Right Arrow 24"/>
          <p:cNvSpPr/>
          <p:nvPr/>
        </p:nvSpPr>
        <p:spPr>
          <a:xfrm>
            <a:off x="5356800" y="3142799"/>
            <a:ext cx="251999" cy="158400"/>
          </a:xfrm>
          <a:prstGeom prst="leftRightArrow">
            <a:avLst/>
          </a:prstGeom>
          <a:solidFill>
            <a:schemeClr val="tx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46800" y="2930399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270000" y="2829600"/>
            <a:ext cx="2008800" cy="3743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密度の基準が言語化されていない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046800" y="3340800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b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270000" y="3240000"/>
            <a:ext cx="2008800" cy="3743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950" b="1">
                <a:solidFill>
                  <a:schemeClr val="tx1"/>
                </a:solidFill>
                <a:latin typeface="Arial"/>
                <a:ea typeface="Yu Gothic"/>
              </a:rPr>
              <a:t>薄いページを検出する仕組みがない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2278800" y="3668400"/>
            <a:ext cx="900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910799" y="4014000"/>
            <a:ext cx="201600" cy="201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170000" y="3758400"/>
            <a:ext cx="990000" cy="712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版面の選択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278800" y="37224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内容に応じて版面を選び分けられる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716800" y="37224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同じ版面ばかりが繰り返され、
26種類あるうち3〜5種類しか使われない</a:t>
            </a:r>
          </a:p>
        </p:txBody>
      </p:sp>
      <p:sp>
        <p:nvSpPr>
          <p:cNvPr id="35" name="Left-Right Arrow 34"/>
          <p:cNvSpPr/>
          <p:nvPr/>
        </p:nvSpPr>
        <p:spPr>
          <a:xfrm>
            <a:off x="5356800" y="4035599"/>
            <a:ext cx="251999" cy="158400"/>
          </a:xfrm>
          <a:prstGeom prst="leftRightArrow">
            <a:avLst/>
          </a:prstGeom>
          <a:solidFill>
            <a:schemeClr val="tx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046800" y="4028400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270000" y="3722400"/>
            <a:ext cx="20088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内容と版面を結びつける表がない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2278800" y="4561200"/>
            <a:ext cx="900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910799" y="4906800"/>
            <a:ext cx="201600" cy="201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170000" y="4651200"/>
            <a:ext cx="990000" cy="712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生成後の編集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278800" y="46152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そのまま編集できる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16800" y="46152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画像やHTMLで出るため、
受け取った側が直せない</a:t>
            </a:r>
          </a:p>
        </p:txBody>
      </p:sp>
      <p:sp>
        <p:nvSpPr>
          <p:cNvPr id="43" name="Left-Right Arrow 42"/>
          <p:cNvSpPr/>
          <p:nvPr/>
        </p:nvSpPr>
        <p:spPr>
          <a:xfrm>
            <a:off x="5356800" y="4928400"/>
            <a:ext cx="251999" cy="158400"/>
          </a:xfrm>
          <a:prstGeom prst="leftRightArrow">
            <a:avLst/>
          </a:prstGeom>
          <a:solidFill>
            <a:schemeClr val="tx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046800" y="4921200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270000" y="4615200"/>
            <a:ext cx="20088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提出後の修正が作り手に戻ってくる</a:t>
            </a:r>
          </a:p>
        </p:txBody>
      </p:sp>
      <p:sp>
        <p:nvSpPr>
          <p:cNvPr id="46" name="Rounded Rectangle 45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このキットは、準拠を台紙の継承で担保し、密度と版面選択を型として明文化しています</a:t>
            </a:r>
          </a:p>
        </p:txBody>
      </p:sp>
      <p:sp>
        <p:nvSpPr>
          <p:cNvPr id="47" name="Isosceles Triangle 46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ounded Rectangle 47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このキットは、準拠を台紙の継承で担保し、密度と版面選択を型として明文化しています</a:t>
            </a:r>
          </a:p>
        </p:txBody>
      </p:sp>
      <p:sp>
        <p:nvSpPr>
          <p:cNvPr id="49" name="Isosceles Triangle 48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Ⅰ</a:t>
            </a:r>
          </a:p>
        </p:txBody>
      </p:sp>
      <p:sp>
        <p:nvSpPr>
          <p:cNvPr id="51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従来手法との差</a:t>
            </a:r>
          </a:p>
        </p:txBody>
      </p:sp>
      <p:sp>
        <p:nvSpPr>
          <p:cNvPr id="52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出所：キット開発時の比較検証</a:t>
            </a:r>
          </a:p>
        </p:txBody>
      </p:sp>
      <p:sp>
        <p:nvSpPr>
          <p:cNvPr id="53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フォルダは、台紙・エンジン・コマンド・見本と手引きの4系統で自己完結しています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5999" y="1548000"/>
            <a:ext cx="2233371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場所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5999" y="1821599"/>
            <a:ext cx="2233372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878571" y="1548000"/>
            <a:ext cx="445344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中身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878571" y="1821599"/>
            <a:ext cx="445344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411211" y="1548000"/>
            <a:ext cx="2788388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役割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411211" y="1821599"/>
            <a:ext cx="2788389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910799" y="1864800"/>
            <a:ext cx="612000" cy="1001643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台紙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0799" y="2895243"/>
            <a:ext cx="612000" cy="112054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生成エンジン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0799" y="4044583"/>
            <a:ext cx="612000" cy="123943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コマンド</a:t>
            </a:r>
          </a:p>
        </p:txBody>
      </p:sp>
      <p:sp>
        <p:nvSpPr>
          <p:cNvPr id="13" name="Rectangle 12"/>
          <p:cNvSpPr/>
          <p:nvPr/>
        </p:nvSpPr>
        <p:spPr>
          <a:xfrm>
            <a:off x="910799" y="5312821"/>
            <a:ext cx="612000" cy="92237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見本と手引き</a:t>
            </a:r>
          </a:p>
        </p:txBody>
      </p:sp>
      <p:sp>
        <p:nvSpPr>
          <p:cNvPr id="14" name="Rectangle 13"/>
          <p:cNvSpPr/>
          <p:nvPr/>
        </p:nvSpPr>
        <p:spPr>
          <a:xfrm>
            <a:off x="1565999" y="1864800"/>
            <a:ext cx="2233371" cy="51522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assets/ADL_Base.pptx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878571" y="1864800"/>
            <a:ext cx="4453440" cy="51522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テンプレ原本から71ページのスライドだけを抜いた台紙（0.59MB・26レイアウト）</a:t>
            </a:r>
          </a:p>
        </p:txBody>
      </p:sp>
      <p:sp>
        <p:nvSpPr>
          <p:cNvPr id="16" name="Rectangle 15"/>
          <p:cNvSpPr/>
          <p:nvPr/>
        </p:nvSpPr>
        <p:spPr>
          <a:xfrm>
            <a:off x="8411211" y="1864800"/>
            <a:ext cx="2788388" cy="51522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すべてのスライドの生成元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1565999" y="2380021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1565999" y="2380021"/>
            <a:ext cx="2233371" cy="51522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assets/ADL_Slide_User_Guide_ORIGINAL.pptx</a:t>
            </a:r>
          </a:p>
        </p:txBody>
      </p:sp>
      <p:sp>
        <p:nvSpPr>
          <p:cNvPr id="19" name="Rectangle 18"/>
          <p:cNvSpPr/>
          <p:nvPr/>
        </p:nvSpPr>
        <p:spPr>
          <a:xfrm>
            <a:off x="3878571" y="2380021"/>
            <a:ext cx="4453440" cy="51522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テンプレ原本そのもの（48.87MB・71ページ）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411211" y="2380021"/>
            <a:ext cx="2788388" cy="51522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台紙の作り直しと仕様の参照用に同梱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65999" y="2895243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565999" y="2895243"/>
            <a:ext cx="2233371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adl_deck/builder.py, pages.py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878571" y="2895243"/>
            <a:ext cx="4453440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台紙を開き、レイアウトからスライドを生やす層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411211" y="2895243"/>
            <a:ext cx="2788388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書体とテーマ色の適用、表紙・目次・章扉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565999" y="3212302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565999" y="3212302"/>
            <a:ext cx="2233371" cy="51522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adl_deck/pro.py, parts.py, chrome.py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878571" y="3212302"/>
            <a:ext cx="4453440" cy="51522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納品品質の型・細かい部品・ヘッダーと脚注</a:t>
            </a:r>
          </a:p>
        </p:txBody>
      </p:sp>
      <p:sp>
        <p:nvSpPr>
          <p:cNvPr id="28" name="Rectangle 27"/>
          <p:cNvSpPr/>
          <p:nvPr/>
        </p:nvSpPr>
        <p:spPr>
          <a:xfrm>
            <a:off x="8411211" y="3212302"/>
            <a:ext cx="2788388" cy="515221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本文の作り込みを担う中心部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1565999" y="3727524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1565999" y="3727524"/>
            <a:ext cx="2233371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adl_deck/planner.py, validate.py</a:t>
            </a:r>
          </a:p>
        </p:txBody>
      </p:sp>
      <p:sp>
        <p:nvSpPr>
          <p:cNvPr id="31" name="Rectangle 30"/>
          <p:cNvSpPr/>
          <p:nvPr/>
        </p:nvSpPr>
        <p:spPr>
          <a:xfrm>
            <a:off x="3878571" y="3727524"/>
            <a:ext cx="4453440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plan の解釈と、生成物の静的点検</a:t>
            </a:r>
          </a:p>
        </p:txBody>
      </p:sp>
      <p:sp>
        <p:nvSpPr>
          <p:cNvPr id="32" name="Rectangle 31"/>
          <p:cNvSpPr/>
          <p:nvPr/>
        </p:nvSpPr>
        <p:spPr>
          <a:xfrm>
            <a:off x="8411211" y="3727524"/>
            <a:ext cx="2788388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型の割り当てと座標・書体・配色の検査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565999" y="4044583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1565999" y="4044583"/>
            <a:ext cx="2233371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bin/build.py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878571" y="4044583"/>
            <a:ext cx="4453440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plan を読んで pptx を作り、静的点検まで流す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411211" y="4044583"/>
            <a:ext cx="2788388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生成のたびに使う</a:t>
            </a:r>
          </a:p>
        </p:txBody>
      </p:sp>
      <p:cxnSp>
        <p:nvCxnSpPr>
          <p:cNvPr id="37" name="Connector 36"/>
          <p:cNvCxnSpPr/>
          <p:nvPr/>
        </p:nvCxnSpPr>
        <p:spPr>
          <a:xfrm>
            <a:off x="1565999" y="4361643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ectangle 37"/>
          <p:cNvSpPr/>
          <p:nvPr/>
        </p:nvSpPr>
        <p:spPr>
          <a:xfrm>
            <a:off x="1565999" y="4361643"/>
            <a:ext cx="2233371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bin/audit.py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878571" y="4361643"/>
            <a:ext cx="4453440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実際に描画して占有率とはみ出しを実測する</a:t>
            </a:r>
          </a:p>
        </p:txBody>
      </p:sp>
      <p:sp>
        <p:nvSpPr>
          <p:cNvPr id="40" name="Rectangle 39"/>
          <p:cNvSpPr/>
          <p:nvPr/>
        </p:nvSpPr>
        <p:spPr>
          <a:xfrm>
            <a:off x="8411211" y="4361643"/>
            <a:ext cx="2788388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生成のたびに使う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1565999" y="4678702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1565999" y="4678702"/>
            <a:ext cx="2233371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bin/storyline.py</a:t>
            </a:r>
          </a:p>
        </p:txBody>
      </p:sp>
      <p:sp>
        <p:nvSpPr>
          <p:cNvPr id="43" name="Rectangle 42"/>
          <p:cNvSpPr/>
          <p:nvPr/>
        </p:nvSpPr>
        <p:spPr>
          <a:xfrm>
            <a:off x="3878571" y="4678702"/>
            <a:ext cx="4453440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構成の一覧を出す</a:t>
            </a:r>
          </a:p>
        </p:txBody>
      </p:sp>
      <p:sp>
        <p:nvSpPr>
          <p:cNvPr id="44" name="Rectangle 43"/>
          <p:cNvSpPr/>
          <p:nvPr/>
        </p:nvSpPr>
        <p:spPr>
          <a:xfrm>
            <a:off x="8411211" y="4678702"/>
            <a:ext cx="2788388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承認をもらう前に使う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1565999" y="4995762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Rectangle 45"/>
          <p:cNvSpPr/>
          <p:nvPr/>
        </p:nvSpPr>
        <p:spPr>
          <a:xfrm>
            <a:off x="1565999" y="4995762"/>
            <a:ext cx="2233371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bin/render.py, package.py</a:t>
            </a:r>
          </a:p>
        </p:txBody>
      </p:sp>
      <p:sp>
        <p:nvSpPr>
          <p:cNvPr id="47" name="Rectangle 46"/>
          <p:cNvSpPr/>
          <p:nvPr/>
        </p:nvSpPr>
        <p:spPr>
          <a:xfrm>
            <a:off x="3878571" y="4995762"/>
            <a:ext cx="4453440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PDF・PNG への描画と、配布用一式の作成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411211" y="4995762"/>
            <a:ext cx="2788388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必要なときだけ使う</a:t>
            </a:r>
          </a:p>
        </p:txBody>
      </p:sp>
      <p:cxnSp>
        <p:nvCxnSpPr>
          <p:cNvPr id="49" name="Connector 48"/>
          <p:cNvCxnSpPr/>
          <p:nvPr/>
        </p:nvCxnSpPr>
        <p:spPr>
          <a:xfrm>
            <a:off x="1565999" y="5312821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0" name="Rectangle 49"/>
          <p:cNvSpPr/>
          <p:nvPr/>
        </p:nvSpPr>
        <p:spPr>
          <a:xfrm>
            <a:off x="1565999" y="5312821"/>
            <a:ext cx="2233371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examples/</a:t>
            </a:r>
          </a:p>
        </p:txBody>
      </p:sp>
      <p:sp>
        <p:nvSpPr>
          <p:cNvPr id="51" name="Rectangle 50"/>
          <p:cNvSpPr/>
          <p:nvPr/>
        </p:nvSpPr>
        <p:spPr>
          <a:xfrm>
            <a:off x="3878571" y="5312821"/>
            <a:ext cx="4453440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納品密度の見本、軽い型の見本、型カタログ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411211" y="5312821"/>
            <a:ext cx="2788388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書き方を真似る出発点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1565999" y="5629881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1565999" y="5629881"/>
            <a:ext cx="2233371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docs/</a:t>
            </a:r>
          </a:p>
        </p:txBody>
      </p:sp>
      <p:sp>
        <p:nvSpPr>
          <p:cNvPr id="55" name="Rectangle 54"/>
          <p:cNvSpPr/>
          <p:nvPr/>
        </p:nvSpPr>
        <p:spPr>
          <a:xfrm>
            <a:off x="3878571" y="5629881"/>
            <a:ext cx="4453440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型・版面・plan キー・ブランド規範の手引き</a:t>
            </a:r>
          </a:p>
        </p:txBody>
      </p:sp>
      <p:sp>
        <p:nvSpPr>
          <p:cNvPr id="56" name="Rectangle 55"/>
          <p:cNvSpPr/>
          <p:nvPr/>
        </p:nvSpPr>
        <p:spPr>
          <a:xfrm>
            <a:off x="8411211" y="5629881"/>
            <a:ext cx="2788388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迷ったときの参照先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1565999" y="594694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1565999" y="5946940"/>
            <a:ext cx="2233371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CLAUDE.md, SKILL.md</a:t>
            </a:r>
          </a:p>
        </p:txBody>
      </p:sp>
      <p:sp>
        <p:nvSpPr>
          <p:cNvPr id="59" name="Rectangle 58"/>
          <p:cNvSpPr/>
          <p:nvPr/>
        </p:nvSpPr>
        <p:spPr>
          <a:xfrm>
            <a:off x="3878571" y="5946940"/>
            <a:ext cx="4453440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Claude Code に読ませる規範と、Skill としての入口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411211" y="5946940"/>
            <a:ext cx="2788388" cy="31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キットの挙動を決める本体</a:t>
            </a:r>
          </a:p>
        </p:txBody>
      </p:sp>
      <p:sp>
        <p:nvSpPr>
          <p:cNvPr id="61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Ⅰ</a:t>
            </a:r>
          </a:p>
        </p:txBody>
      </p:sp>
      <p:sp>
        <p:nvSpPr>
          <p:cNvPr id="62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フォルダの中身</a:t>
            </a:r>
          </a:p>
        </p:txBody>
      </p:sp>
      <p:sp>
        <p:nvSpPr>
          <p:cNvPr id="63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コードは合計4,294行。外部サービスへの通信は行わない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出所：キット実測（ファイルサイズ・行数）</a:t>
            </a:r>
          </a:p>
        </p:txBody>
      </p:sp>
      <p:sp>
        <p:nvSpPr>
          <p:cNvPr id="64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0799" y="856800"/>
            <a:ext cx="10353600" cy="516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chemeClr val="bg1"/>
                </a:solidFill>
                <a:latin typeface="Arial"/>
                <a:ea typeface="Yu Gothic"/>
              </a:rPr>
              <a:t>2   仕組みと特徴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テンプレが崩れないのは、見た目を真似ず原本の台紙から生やしているためです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0799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台紙の作り方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910799" y="1814400"/>
            <a:ext cx="31800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10799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4800" y="1908000"/>
            <a:ext cx="3036000" cy="777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chemeClr val="tx1"/>
                </a:solidFill>
                <a:latin typeface="Arial"/>
                <a:ea typeface="Yu Gothic"/>
              </a:rPr>
              <a:t>テンプレ原本から71ページのスライドだけを抜き、資産はすべて残す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0799" y="2786399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台紙に残っているもの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297800" y="1620000"/>
            <a:ext cx="0" cy="370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186199" y="3362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4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スライドの生やし方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04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04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800" y="1908000"/>
            <a:ext cx="3036000" cy="777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図形を並べて似せるのではなく、26の版面から複製して中身だけを差し込む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4800" y="2786399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1ページが作られる順序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891800" y="1620000"/>
            <a:ext cx="0" cy="370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780200" y="3362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8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得られる結果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098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098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42800" y="1908000"/>
            <a:ext cx="3036000" cy="777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ロゴ・配色・書体・余白・ページ番号が、書き手の操作なしで正しくなる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8800" y="2786399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自動で正しくなる項目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0799" y="3002400"/>
            <a:ext cx="1149436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残した資産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10799" y="3276000"/>
            <a:ext cx="1149437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139436" y="3002400"/>
            <a:ext cx="1872163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内容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2139436" y="3276000"/>
            <a:ext cx="1872163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10799" y="3319200"/>
            <a:ext cx="1149436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スライドマスター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139436" y="3319200"/>
            <a:ext cx="1872163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版面全体の書式定義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10799" y="36660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910799" y="3666000"/>
            <a:ext cx="1149436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レイアウト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139436" y="3666000"/>
            <a:ext cx="1872163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表紙から付録まで26種類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910799" y="40128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10799" y="4012800"/>
            <a:ext cx="1149436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テーマ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139436" y="4012800"/>
            <a:ext cx="1872163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配色12色と書体の定義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10799" y="43596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910799" y="4359600"/>
            <a:ext cx="1149436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ロゴ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139436" y="4359600"/>
            <a:ext cx="1872163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位置とサイズを含む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910799" y="47064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10799" y="4706400"/>
            <a:ext cx="1149436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ページ番号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139436" y="4706400"/>
            <a:ext cx="1872163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差し込みの設定ごと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910799" y="5053199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10799" y="5053199"/>
            <a:ext cx="1149436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背景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139436" y="5053199"/>
            <a:ext cx="1872163" cy="346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ブリッジグラデーション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04800" y="3002400"/>
            <a:ext cx="1971600" cy="3159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台紙を開く</a:t>
            </a:r>
          </a:p>
        </p:txBody>
      </p:sp>
      <p:sp>
        <p:nvSpPr>
          <p:cNvPr id="45" name="Down Arrow 44"/>
          <p:cNvSpPr/>
          <p:nvPr/>
        </p:nvSpPr>
        <p:spPr>
          <a:xfrm>
            <a:off x="5418600" y="3361499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62800" y="33183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空のスライドが0枚の状態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504800" y="3696300"/>
            <a:ext cx="1971600" cy="3159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版面を選ぶ</a:t>
            </a:r>
          </a:p>
        </p:txBody>
      </p:sp>
      <p:sp>
        <p:nvSpPr>
          <p:cNvPr id="48" name="Down Arrow 47"/>
          <p:cNvSpPr/>
          <p:nvPr/>
        </p:nvSpPr>
        <p:spPr>
          <a:xfrm>
            <a:off x="5418600" y="4055399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562800" y="40122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ページの意図から自動で決まる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504800" y="4390200"/>
            <a:ext cx="1971600" cy="3159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中身を差す</a:t>
            </a:r>
          </a:p>
        </p:txBody>
      </p:sp>
      <p:sp>
        <p:nvSpPr>
          <p:cNvPr id="51" name="Down Arrow 50"/>
          <p:cNvSpPr/>
          <p:nvPr/>
        </p:nvSpPr>
        <p:spPr>
          <a:xfrm>
            <a:off x="5418600" y="47493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562800" y="47061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枠の中だけを書き換える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04800" y="5084100"/>
            <a:ext cx="1971600" cy="315900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1ページ完成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8098800" y="3002400"/>
            <a:ext cx="1293981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項目</a:t>
            </a:r>
          </a:p>
        </p:txBody>
      </p:sp>
      <p:cxnSp>
        <p:nvCxnSpPr>
          <p:cNvPr id="55" name="Connector 54"/>
          <p:cNvCxnSpPr/>
          <p:nvPr/>
        </p:nvCxnSpPr>
        <p:spPr>
          <a:xfrm>
            <a:off x="8098800" y="3276000"/>
            <a:ext cx="1293981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6" name="TextBox 55"/>
          <p:cNvSpPr txBox="1"/>
          <p:nvPr/>
        </p:nvSpPr>
        <p:spPr>
          <a:xfrm>
            <a:off x="9471981" y="3002400"/>
            <a:ext cx="1727618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扱い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9471981" y="3276000"/>
            <a:ext cx="1727619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8098800" y="3319200"/>
            <a:ext cx="1293981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ロゴ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471981" y="3319200"/>
            <a:ext cx="1727618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版面から継承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8098800" y="3616457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8098800" y="3616457"/>
            <a:ext cx="1293981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配色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471981" y="3616457"/>
            <a:ext cx="1727618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テーマ12色に限定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8098800" y="3913714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098800" y="3913714"/>
            <a:ext cx="1293981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欧文書体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471981" y="3913714"/>
            <a:ext cx="1727618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Arial に固定</a:t>
            </a:r>
          </a:p>
        </p:txBody>
      </p:sp>
      <p:cxnSp>
        <p:nvCxnSpPr>
          <p:cNvPr id="66" name="Connector 65"/>
          <p:cNvCxnSpPr/>
          <p:nvPr/>
        </p:nvCxnSpPr>
        <p:spPr>
          <a:xfrm>
            <a:off x="8098800" y="4210971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8098800" y="4210971"/>
            <a:ext cx="1293981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和文書体</a:t>
            </a:r>
          </a:p>
        </p:txBody>
      </p:sp>
      <p:sp>
        <p:nvSpPr>
          <p:cNvPr id="68" name="Rectangle 67"/>
          <p:cNvSpPr/>
          <p:nvPr/>
        </p:nvSpPr>
        <p:spPr>
          <a:xfrm>
            <a:off x="9471981" y="4210971"/>
            <a:ext cx="1727618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日本語資料のみ併記</a:t>
            </a:r>
          </a:p>
        </p:txBody>
      </p:sp>
      <p:cxnSp>
        <p:nvCxnSpPr>
          <p:cNvPr id="69" name="Connector 68"/>
          <p:cNvCxnSpPr/>
          <p:nvPr/>
        </p:nvCxnSpPr>
        <p:spPr>
          <a:xfrm>
            <a:off x="8098800" y="4508228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0" name="Rectangle 69"/>
          <p:cNvSpPr/>
          <p:nvPr/>
        </p:nvSpPr>
        <p:spPr>
          <a:xfrm>
            <a:off x="8098800" y="4508228"/>
            <a:ext cx="1293981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作業領域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471981" y="4508228"/>
            <a:ext cx="1727618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横2.53〜31.33cm</a:t>
            </a:r>
          </a:p>
        </p:txBody>
      </p:sp>
      <p:cxnSp>
        <p:nvCxnSpPr>
          <p:cNvPr id="72" name="Connector 71"/>
          <p:cNvCxnSpPr/>
          <p:nvPr/>
        </p:nvCxnSpPr>
        <p:spPr>
          <a:xfrm>
            <a:off x="8098800" y="4805485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3" name="Rectangle 72"/>
          <p:cNvSpPr/>
          <p:nvPr/>
        </p:nvSpPr>
        <p:spPr>
          <a:xfrm>
            <a:off x="8098800" y="4805485"/>
            <a:ext cx="1293981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/>
            </a:r>
          </a:p>
        </p:txBody>
      </p:sp>
      <p:sp>
        <p:nvSpPr>
          <p:cNvPr id="74" name="Rectangle 73"/>
          <p:cNvSpPr/>
          <p:nvPr/>
        </p:nvSpPr>
        <p:spPr>
          <a:xfrm>
            <a:off x="9471981" y="4805485"/>
            <a:ext cx="1727618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縦4.45〜17.36cm</a:t>
            </a:r>
          </a:p>
        </p:txBody>
      </p:sp>
      <p:cxnSp>
        <p:nvCxnSpPr>
          <p:cNvPr id="75" name="Connector 74"/>
          <p:cNvCxnSpPr/>
          <p:nvPr/>
        </p:nvCxnSpPr>
        <p:spPr>
          <a:xfrm>
            <a:off x="8098800" y="5102742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Rectangle 75"/>
          <p:cNvSpPr/>
          <p:nvPr/>
        </p:nvSpPr>
        <p:spPr>
          <a:xfrm>
            <a:off x="8098800" y="5102742"/>
            <a:ext cx="1293981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ページ番号</a:t>
            </a:r>
          </a:p>
        </p:txBody>
      </p:sp>
      <p:sp>
        <p:nvSpPr>
          <p:cNvPr id="77" name="Rectangle 76"/>
          <p:cNvSpPr/>
          <p:nvPr/>
        </p:nvSpPr>
        <p:spPr>
          <a:xfrm>
            <a:off x="9471981" y="5102742"/>
            <a:ext cx="1727618" cy="29725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自動採番</a:t>
            </a:r>
          </a:p>
        </p:txBody>
      </p:sp>
      <p:sp>
        <p:nvSpPr>
          <p:cNvPr id="78" name="Rounded Rectangle 77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前バージョンは図形を描いて変換していたため、テンプレの資産を一切通っていませんでした</a:t>
            </a:r>
          </a:p>
        </p:txBody>
      </p:sp>
      <p:sp>
        <p:nvSpPr>
          <p:cNvPr id="79" name="Isosceles Triangle 78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0" name="Rounded Rectangle 79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前バージョンは図形を描いて変換していたため、テンプレの資産を一切通っていませんでした</a:t>
            </a:r>
          </a:p>
        </p:txBody>
      </p:sp>
      <p:sp>
        <p:nvSpPr>
          <p:cNvPr id="81" name="Isosceles Triangle 80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2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Ⅱ</a:t>
            </a:r>
          </a:p>
        </p:txBody>
      </p:sp>
      <p:sp>
        <p:nvSpPr>
          <p:cNvPr id="83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準拠を担保する仕組み</a:t>
            </a:r>
          </a:p>
        </p:txBody>
      </p:sp>
      <p:sp>
        <p:nvSpPr>
          <p:cNvPr id="84" name="ADL nav"/>
          <p:cNvSpPr/>
          <p:nvPr/>
        </p:nvSpPr>
        <p:spPr>
          <a:xfrm>
            <a:off x="8136000" y="100800"/>
            <a:ext cx="187200" cy="14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1</a:t>
            </a:r>
          </a:p>
        </p:txBody>
      </p:sp>
      <p:sp>
        <p:nvSpPr>
          <p:cNvPr id="85" name="ADL nav"/>
          <p:cNvSpPr/>
          <p:nvPr/>
        </p:nvSpPr>
        <p:spPr>
          <a:xfrm>
            <a:off x="8337600" y="100800"/>
            <a:ext cx="2750400" cy="140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1">
                <a:solidFill>
                  <a:schemeClr val="tx1"/>
                </a:solidFill>
                <a:latin typeface="Arial"/>
                <a:ea typeface="Yu Gothic"/>
              </a:rPr>
              <a:t>台紙の作り方</a:t>
            </a:r>
          </a:p>
        </p:txBody>
      </p:sp>
      <p:sp>
        <p:nvSpPr>
          <p:cNvPr id="86" name="ADL nav"/>
          <p:cNvSpPr/>
          <p:nvPr/>
        </p:nvSpPr>
        <p:spPr>
          <a:xfrm>
            <a:off x="8136000" y="251999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2</a:t>
            </a:r>
          </a:p>
        </p:txBody>
      </p:sp>
      <p:sp>
        <p:nvSpPr>
          <p:cNvPr id="87" name="ADL nav"/>
          <p:cNvSpPr/>
          <p:nvPr/>
        </p:nvSpPr>
        <p:spPr>
          <a:xfrm>
            <a:off x="8337600" y="251999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スライドの生やし方</a:t>
            </a:r>
          </a:p>
        </p:txBody>
      </p:sp>
      <p:sp>
        <p:nvSpPr>
          <p:cNvPr id="88" name="ADL nav"/>
          <p:cNvSpPr/>
          <p:nvPr/>
        </p:nvSpPr>
        <p:spPr>
          <a:xfrm>
            <a:off x="8136000" y="403200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3</a:t>
            </a:r>
          </a:p>
        </p:txBody>
      </p:sp>
      <p:sp>
        <p:nvSpPr>
          <p:cNvPr id="89" name="ADL nav"/>
          <p:cNvSpPr/>
          <p:nvPr/>
        </p:nvSpPr>
        <p:spPr>
          <a:xfrm>
            <a:off x="8337600" y="403200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得られる結果</a:t>
            </a:r>
          </a:p>
        </p:txBody>
      </p:sp>
      <p:sp>
        <p:nvSpPr>
          <p:cNvPr id="90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出所：キット設計仕様</a:t>
            </a:r>
          </a:p>
        </p:txBody>
      </p:sp>
      <p:sp>
        <p:nvSpPr>
          <p:cNvPr id="91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処理は聞き取りから点検まで4つの段階を順に通り、生成の前に人の承認を1回挟みます</a:t>
            </a:r>
          </a:p>
        </p:txBody>
      </p:sp>
      <p:sp>
        <p:nvSpPr>
          <p:cNvPr id="4" name="Chevron 3"/>
          <p:cNvSpPr/>
          <p:nvPr/>
        </p:nvSpPr>
        <p:spPr>
          <a:xfrm>
            <a:off x="1846800" y="1548000"/>
            <a:ext cx="2271600" cy="309600"/>
          </a:xfrm>
          <a:prstGeom prst="chevron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1. 聞き取り</a:t>
            </a:r>
          </a:p>
        </p:txBody>
      </p:sp>
      <p:sp>
        <p:nvSpPr>
          <p:cNvPr id="5" name="Chevron 4"/>
          <p:cNvSpPr/>
          <p:nvPr/>
        </p:nvSpPr>
        <p:spPr>
          <a:xfrm>
            <a:off x="4233600" y="1548000"/>
            <a:ext cx="2271600" cy="309600"/>
          </a:xfrm>
          <a:prstGeom prst="chevron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2. ストーリーライン</a:t>
            </a:r>
          </a:p>
        </p:txBody>
      </p:sp>
      <p:sp>
        <p:nvSpPr>
          <p:cNvPr id="6" name="Chevron 5"/>
          <p:cNvSpPr/>
          <p:nvPr/>
        </p:nvSpPr>
        <p:spPr>
          <a:xfrm>
            <a:off x="6620400" y="1548000"/>
            <a:ext cx="2271600" cy="309600"/>
          </a:xfrm>
          <a:prstGeom prst="chevron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3. 生成</a:t>
            </a:r>
          </a:p>
        </p:txBody>
      </p:sp>
      <p:sp>
        <p:nvSpPr>
          <p:cNvPr id="7" name="Chevron 6"/>
          <p:cNvSpPr/>
          <p:nvPr/>
        </p:nvSpPr>
        <p:spPr>
          <a:xfrm>
            <a:off x="9007200" y="1548000"/>
            <a:ext cx="2271600" cy="309600"/>
          </a:xfrm>
          <a:prstGeom prst="chevron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4. 点検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0799" y="1922400"/>
            <a:ext cx="828000" cy="101155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何をするか</a:t>
            </a:r>
          </a:p>
        </p:txBody>
      </p:sp>
      <p:sp>
        <p:nvSpPr>
          <p:cNvPr id="9" name="Rectangle 8"/>
          <p:cNvSpPr/>
          <p:nvPr/>
        </p:nvSpPr>
        <p:spPr>
          <a:xfrm>
            <a:off x="1846800" y="1922400"/>
            <a:ext cx="2271600" cy="10115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依頼文だけでは足りない項目を先に質問する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1問ずつ往復せず、まとめて聞く</a:t>
            </a:r>
          </a:p>
        </p:txBody>
      </p:sp>
      <p:sp>
        <p:nvSpPr>
          <p:cNvPr id="10" name="Rectangle 9"/>
          <p:cNvSpPr/>
          <p:nvPr/>
        </p:nvSpPr>
        <p:spPr>
          <a:xfrm>
            <a:off x="4233600" y="1922400"/>
            <a:ext cx="2271600" cy="10115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各ページの主張を一文で書き並べる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上から読んで筋が通るかを人が確認し、承認する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620400" y="1922400"/>
            <a:ext cx="2271600" cy="10115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ページの意図から版面と型が決まる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文字量に応じて行送りと文字サイズが調整される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007200" y="1922400"/>
            <a:ext cx="2271600" cy="101155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実際に描画して見た目を実測する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指摘が出たら計画を直して生成に戻る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10799" y="2995155"/>
            <a:ext cx="10368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910799" y="3056355"/>
            <a:ext cx="828000" cy="2326577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中身</a:t>
            </a:r>
          </a:p>
        </p:txBody>
      </p:sp>
      <p:sp>
        <p:nvSpPr>
          <p:cNvPr id="15" name="Rectangle 14"/>
          <p:cNvSpPr/>
          <p:nvPr/>
        </p:nvSpPr>
        <p:spPr>
          <a:xfrm>
            <a:off x="1846800" y="3056355"/>
            <a:ext cx="2271600" cy="10732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必ず埋める5項目</a:t>
            </a:r>
          </a:p>
          <a:p>
            <a:pPr algn="l">
              <a:spcAft>
                <a:spcPts val="200"/>
              </a:spcAft>
            </a:pPr>
            <a:r>
              <a:rPr sz="850" b="0">
                <a:solidFill>
                  <a:schemeClr val="tx1"/>
                </a:solidFill>
                <a:latin typeface="Arial"/>
                <a:ea typeface="Yu Gothic"/>
              </a:rPr>
              <a:t>誰に向けた資料か／何を決めてほしいか／ページ数の目安／数値と図版の用意／出力先とファイル名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46800" y="4309644"/>
            <a:ext cx="2271600" cy="1073288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200" b="1">
                <a:solidFill>
                  <a:schemeClr val="tx1"/>
                </a:solidFill>
                <a:latin typeface="Arial"/>
                <a:ea typeface="Yu Gothic"/>
              </a:rPr>
              <a:t>外したときの影響</a:t>
            </a:r>
          </a:p>
          <a:p>
            <a:pPr algn="l">
              <a:spcAft>
                <a:spcPts val="200"/>
              </a:spcAft>
            </a:pPr>
            <a:r>
              <a:rPr sz="1050" b="0">
                <a:solidFill>
                  <a:schemeClr val="tx1"/>
                </a:solidFill>
                <a:latin typeface="Arial"/>
                <a:ea typeface="Yu Gothic"/>
              </a:rPr>
              <a:t>後工程で全ページを作り直すことになるため、ここだけは省略しない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233600" y="3056355"/>
            <a:ext cx="710921" cy="410399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見出しの書き方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4233600" y="3481155"/>
            <a:ext cx="710921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5023721" y="3056355"/>
            <a:ext cx="1402278" cy="410399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例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5023721" y="3481155"/>
            <a:ext cx="1402279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4233600" y="3524355"/>
            <a:ext cx="710921" cy="5491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避ける書き方</a:t>
            </a:r>
          </a:p>
        </p:txBody>
      </p:sp>
      <p:sp>
        <p:nvSpPr>
          <p:cNvPr id="22" name="Rectangle 21"/>
          <p:cNvSpPr/>
          <p:nvPr/>
        </p:nvSpPr>
        <p:spPr>
          <a:xfrm>
            <a:off x="5023721" y="3524355"/>
            <a:ext cx="1402278" cy="5491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導入状況について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4233600" y="4073480"/>
            <a:ext cx="22716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4233600" y="4073480"/>
            <a:ext cx="710921" cy="7603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採る書き方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3721" y="4073480"/>
            <a:ext cx="1402278" cy="760327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導入は試験段階を越え投資判断の局面に入っている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4233600" y="4833808"/>
            <a:ext cx="22716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4233600" y="4833808"/>
            <a:ext cx="710921" cy="5491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判断の基準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23721" y="4833808"/>
            <a:ext cx="1402278" cy="54912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見出しだけ読んで話が通るか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620400" y="3056355"/>
            <a:ext cx="1408392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計画の点検</a:t>
            </a:r>
          </a:p>
        </p:txBody>
      </p:sp>
      <p:sp>
        <p:nvSpPr>
          <p:cNvPr id="30" name="Down Arrow 29"/>
          <p:cNvSpPr/>
          <p:nvPr/>
        </p:nvSpPr>
        <p:spPr>
          <a:xfrm>
            <a:off x="7252596" y="3585555"/>
            <a:ext cx="144000" cy="172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8115191" y="3542355"/>
            <a:ext cx="776808" cy="259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出所のない数値などを検出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620400" y="3801555"/>
            <a:ext cx="1408392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ページ生成</a:t>
            </a:r>
          </a:p>
        </p:txBody>
      </p:sp>
      <p:sp>
        <p:nvSpPr>
          <p:cNvPr id="33" name="Down Arrow 32"/>
          <p:cNvSpPr/>
          <p:nvPr/>
        </p:nvSpPr>
        <p:spPr>
          <a:xfrm>
            <a:off x="7252596" y="4330755"/>
            <a:ext cx="144000" cy="172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8115191" y="4287555"/>
            <a:ext cx="776808" cy="259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台紙の版面から複製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620400" y="4546755"/>
            <a:ext cx="1408392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静的点検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007200" y="3056355"/>
            <a:ext cx="2271600" cy="6555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内容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仮置きの文字列や差し替え待ちの画像枠が残っていないか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007200" y="3891881"/>
            <a:ext cx="2271600" cy="6555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レイアウト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本文の占有率と、作業領域からのはみ出しを画像から実測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007200" y="4727407"/>
            <a:ext cx="2271600" cy="655525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050" b="1">
                <a:solidFill>
                  <a:schemeClr val="tx1"/>
                </a:solidFill>
                <a:latin typeface="Arial"/>
                <a:ea typeface="Yu Gothic"/>
              </a:rPr>
              <a:t>抜け漏れ</a:t>
            </a:r>
          </a:p>
          <a:p>
            <a:pPr algn="l">
              <a:spcAft>
                <a:spcPts val="200"/>
              </a:spcAft>
            </a:pPr>
            <a:r>
              <a:rPr sz="900" b="0">
                <a:solidFill>
                  <a:schemeClr val="tx1"/>
                </a:solidFill>
                <a:latin typeface="Arial"/>
                <a:ea typeface="Yu Gothic"/>
              </a:rPr>
              <a:t>出所・脚注・著作権表示の欠落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910799" y="5444133"/>
            <a:ext cx="10368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910799" y="5505333"/>
            <a:ext cx="828000" cy="75866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この段階の成果</a:t>
            </a:r>
          </a:p>
        </p:txBody>
      </p:sp>
      <p:sp>
        <p:nvSpPr>
          <p:cNvPr id="41" name="Rectangle 40"/>
          <p:cNvSpPr/>
          <p:nvPr/>
        </p:nvSpPr>
        <p:spPr>
          <a:xfrm>
            <a:off x="1846800" y="5505333"/>
            <a:ext cx="22716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作る資料の輪郭が確定する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233600" y="5505333"/>
            <a:ext cx="22716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承認を得るまで pptx は作らない</a:t>
            </a:r>
          </a:p>
        </p:txBody>
      </p:sp>
      <p:sp>
        <p:nvSpPr>
          <p:cNvPr id="43" name="Rectangle 42"/>
          <p:cNvSpPr/>
          <p:nvPr/>
        </p:nvSpPr>
        <p:spPr>
          <a:xfrm>
            <a:off x="6620400" y="5505333"/>
            <a:ext cx="22716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崩れのない pptx が出力される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007200" y="5505333"/>
            <a:ext cx="22716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目視の前に機械が拾える崩れは潰れている</a:t>
            </a:r>
          </a:p>
        </p:txBody>
      </p:sp>
      <p:sp>
        <p:nvSpPr>
          <p:cNvPr id="45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Ⅱ</a:t>
            </a:r>
          </a:p>
        </p:txBody>
      </p:sp>
      <p:sp>
        <p:nvSpPr>
          <p:cNvPr id="46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処理の流れ</a:t>
            </a:r>
          </a:p>
        </p:txBody>
      </p:sp>
      <p:sp>
        <p:nvSpPr>
          <p:cNvPr id="47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出所：キット仕様（CLAUDE.md の作業手順）</a:t>
            </a:r>
          </a:p>
        </p:txBody>
      </p:sp>
      <p:sp>
        <p:nvSpPr>
          <p:cNvPr id="48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本文の密度は、実際に納品されたスライドの実測値を基準に決めています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278800" y="1548000"/>
            <a:ext cx="297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テンプレどおりに作った場合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2278800" y="1814400"/>
            <a:ext cx="297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716800" y="1548000"/>
            <a:ext cx="297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実際の納品物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716800" y="1814400"/>
            <a:ext cx="297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9046800" y="1548000"/>
            <a:ext cx="2232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キットの既定値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9046800" y="1814400"/>
            <a:ext cx="2232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8848800" y="1548000"/>
            <a:ext cx="0" cy="3852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/>
          <p:nvPr/>
        </p:nvSpPr>
        <p:spPr>
          <a:xfrm>
            <a:off x="910799" y="2228400"/>
            <a:ext cx="201600" cy="201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1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170000" y="1972799"/>
            <a:ext cx="990000" cy="712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1ページの
文字数</a:t>
            </a:r>
          </a:p>
        </p:txBody>
      </p:sp>
      <p:sp>
        <p:nvSpPr>
          <p:cNvPr id="13" name="Rectangle 12"/>
          <p:cNvSpPr/>
          <p:nvPr/>
        </p:nvSpPr>
        <p:spPr>
          <a:xfrm>
            <a:off x="2278800" y="19368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100〜200字。1ページ1メッセージの発表資料になる</a:t>
            </a:r>
          </a:p>
        </p:txBody>
      </p:sp>
      <p:sp>
        <p:nvSpPr>
          <p:cNvPr id="14" name="Rectangle 13"/>
          <p:cNvSpPr/>
          <p:nvPr/>
        </p:nvSpPr>
        <p:spPr>
          <a:xfrm>
            <a:off x="5716800" y="19368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400〜900字。1ページに分析を
詰め込むコンサル様式</a:t>
            </a:r>
          </a:p>
        </p:txBody>
      </p:sp>
      <p:sp>
        <p:nvSpPr>
          <p:cNvPr id="15" name="Left-Right Arrow 14"/>
          <p:cNvSpPr/>
          <p:nvPr/>
        </p:nvSpPr>
        <p:spPr>
          <a:xfrm>
            <a:off x="5356800" y="2250000"/>
            <a:ext cx="251999" cy="158400"/>
          </a:xfrm>
          <a:prstGeom prst="leftRightArrow">
            <a:avLst/>
          </a:prstGeom>
          <a:solidFill>
            <a:schemeClr val="tx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9046800" y="2037599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a</a:t>
            </a:r>
          </a:p>
        </p:txBody>
      </p:sp>
      <p:sp>
        <p:nvSpPr>
          <p:cNvPr id="17" name="Rectangle 16"/>
          <p:cNvSpPr/>
          <p:nvPr/>
        </p:nvSpPr>
        <p:spPr>
          <a:xfrm>
            <a:off x="9270000" y="1936800"/>
            <a:ext cx="2008800" cy="3743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400〜900字を目安とする</a:t>
            </a:r>
          </a:p>
        </p:txBody>
      </p:sp>
      <p:sp>
        <p:nvSpPr>
          <p:cNvPr id="18" name="Rectangle 17"/>
          <p:cNvSpPr/>
          <p:nvPr/>
        </p:nvSpPr>
        <p:spPr>
          <a:xfrm>
            <a:off x="9046800" y="2447999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b</a:t>
            </a:r>
          </a:p>
        </p:txBody>
      </p:sp>
      <p:sp>
        <p:nvSpPr>
          <p:cNvPr id="19" name="Rectangle 18"/>
          <p:cNvSpPr/>
          <p:nvPr/>
        </p:nvSpPr>
        <p:spPr>
          <a:xfrm>
            <a:off x="9270000" y="2347200"/>
            <a:ext cx="2008800" cy="3743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050" b="1">
                <a:solidFill>
                  <a:schemeClr val="tx1"/>
                </a:solidFill>
                <a:latin typeface="Arial"/>
                <a:ea typeface="Yu Gothic"/>
              </a:rPr>
              <a:t>下回るページは点検で検出する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2278800" y="2775600"/>
            <a:ext cx="900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Oval 20"/>
          <p:cNvSpPr/>
          <p:nvPr/>
        </p:nvSpPr>
        <p:spPr>
          <a:xfrm>
            <a:off x="910799" y="3121200"/>
            <a:ext cx="201600" cy="201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2</a:t>
            </a:r>
          </a:p>
        </p:txBody>
      </p:sp>
      <p:sp>
        <p:nvSpPr>
          <p:cNvPr id="22" name="Rectangle 21"/>
          <p:cNvSpPr/>
          <p:nvPr/>
        </p:nvSpPr>
        <p:spPr>
          <a:xfrm>
            <a:off x="1170000" y="2865599"/>
            <a:ext cx="990000" cy="712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1ページの図表</a:t>
            </a:r>
          </a:p>
        </p:txBody>
      </p:sp>
      <p:sp>
        <p:nvSpPr>
          <p:cNvPr id="23" name="Rectangle 22"/>
          <p:cNvSpPr/>
          <p:nvPr/>
        </p:nvSpPr>
        <p:spPr>
          <a:xfrm>
            <a:off x="2278800" y="28296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0〜1個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716800" y="28296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2〜5個。表・格子・マトリクス・
フローを組み合わせる</a:t>
            </a:r>
          </a:p>
        </p:txBody>
      </p:sp>
      <p:sp>
        <p:nvSpPr>
          <p:cNvPr id="25" name="Left-Right Arrow 24"/>
          <p:cNvSpPr/>
          <p:nvPr/>
        </p:nvSpPr>
        <p:spPr>
          <a:xfrm>
            <a:off x="5356800" y="3142799"/>
            <a:ext cx="251999" cy="158400"/>
          </a:xfrm>
          <a:prstGeom prst="leftRightArrow">
            <a:avLst/>
          </a:prstGeom>
          <a:solidFill>
            <a:schemeClr val="tx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Rectangle 25"/>
          <p:cNvSpPr/>
          <p:nvPr/>
        </p:nvSpPr>
        <p:spPr>
          <a:xfrm>
            <a:off x="9046800" y="2930399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a</a:t>
            </a:r>
          </a:p>
        </p:txBody>
      </p:sp>
      <p:sp>
        <p:nvSpPr>
          <p:cNvPr id="27" name="Rectangle 26"/>
          <p:cNvSpPr/>
          <p:nvPr/>
        </p:nvSpPr>
        <p:spPr>
          <a:xfrm>
            <a:off x="9270000" y="2829600"/>
            <a:ext cx="2008800" cy="3743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950" b="1">
                <a:solidFill>
                  <a:schemeClr val="tx1"/>
                </a:solidFill>
                <a:latin typeface="Arial"/>
                <a:ea typeface="Yu Gothic"/>
              </a:rPr>
              <a:t>本文ページは原則として図版を持つ</a:t>
            </a:r>
          </a:p>
        </p:txBody>
      </p:sp>
      <p:sp>
        <p:nvSpPr>
          <p:cNvPr id="28" name="Rectangle 27"/>
          <p:cNvSpPr/>
          <p:nvPr/>
        </p:nvSpPr>
        <p:spPr>
          <a:xfrm>
            <a:off x="9046800" y="3340800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b</a:t>
            </a:r>
          </a:p>
        </p:txBody>
      </p:sp>
      <p:sp>
        <p:nvSpPr>
          <p:cNvPr id="29" name="Rectangle 28"/>
          <p:cNvSpPr/>
          <p:nvPr/>
        </p:nvSpPr>
        <p:spPr>
          <a:xfrm>
            <a:off x="9270000" y="3240000"/>
            <a:ext cx="2008800" cy="3743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箇条書きだけのページを並べない</a:t>
            </a:r>
          </a:p>
        </p:txBody>
      </p:sp>
      <p:cxnSp>
        <p:nvCxnSpPr>
          <p:cNvPr id="30" name="Connector 29"/>
          <p:cNvCxnSpPr/>
          <p:nvPr/>
        </p:nvCxnSpPr>
        <p:spPr>
          <a:xfrm>
            <a:off x="2278800" y="3668400"/>
            <a:ext cx="900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1" name="Oval 30"/>
          <p:cNvSpPr/>
          <p:nvPr/>
        </p:nvSpPr>
        <p:spPr>
          <a:xfrm>
            <a:off x="910799" y="4014000"/>
            <a:ext cx="201600" cy="201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1170000" y="3758400"/>
            <a:ext cx="990000" cy="712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本文の文字サイズ</a:t>
            </a:r>
          </a:p>
        </p:txBody>
      </p:sp>
      <p:sp>
        <p:nvSpPr>
          <p:cNvPr id="33" name="Rectangle 32"/>
          <p:cNvSpPr/>
          <p:nvPr/>
        </p:nvSpPr>
        <p:spPr>
          <a:xfrm>
            <a:off x="2278800" y="37224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16pt / 14pt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716800" y="37224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11pt / 10pt</a:t>
            </a:r>
          </a:p>
        </p:txBody>
      </p:sp>
      <p:sp>
        <p:nvSpPr>
          <p:cNvPr id="35" name="Left-Right Arrow 34"/>
          <p:cNvSpPr/>
          <p:nvPr/>
        </p:nvSpPr>
        <p:spPr>
          <a:xfrm>
            <a:off x="5356800" y="4035599"/>
            <a:ext cx="251999" cy="158400"/>
          </a:xfrm>
          <a:prstGeom prst="leftRightArrow">
            <a:avLst/>
          </a:prstGeom>
          <a:solidFill>
            <a:schemeClr val="tx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9046800" y="4028400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9270000" y="3722400"/>
            <a:ext cx="20088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実務型では11pt・10ptを既定とする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2278800" y="4561200"/>
            <a:ext cx="900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Oval 38"/>
          <p:cNvSpPr/>
          <p:nvPr/>
        </p:nvSpPr>
        <p:spPr>
          <a:xfrm>
            <a:off x="910799" y="4906800"/>
            <a:ext cx="201600" cy="2016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4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170000" y="4651200"/>
            <a:ext cx="990000" cy="712799"/>
          </a:xfrm>
          <a:prstGeom prst="rect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ヘッダーと
フッター</a:t>
            </a:r>
          </a:p>
        </p:txBody>
      </p:sp>
      <p:sp>
        <p:nvSpPr>
          <p:cNvPr id="41" name="Rectangle 40"/>
          <p:cNvSpPr/>
          <p:nvPr/>
        </p:nvSpPr>
        <p:spPr>
          <a:xfrm>
            <a:off x="2278800" y="46152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ロゴとページ番号のみ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716800" y="4615200"/>
            <a:ext cx="2970000" cy="7847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章バッジ・章名・論点ナビゲーション、
出所・脚注・著作権表示</a:t>
            </a:r>
          </a:p>
        </p:txBody>
      </p:sp>
      <p:sp>
        <p:nvSpPr>
          <p:cNvPr id="43" name="Left-Right Arrow 42"/>
          <p:cNvSpPr/>
          <p:nvPr/>
        </p:nvSpPr>
        <p:spPr>
          <a:xfrm>
            <a:off x="5356800" y="4928400"/>
            <a:ext cx="251999" cy="158400"/>
          </a:xfrm>
          <a:prstGeom prst="leftRightArrow">
            <a:avLst/>
          </a:prstGeom>
          <a:solidFill>
            <a:schemeClr val="tx2">
              <a:lumMod val="45000"/>
              <a:lumOff val="5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Rectangle 43"/>
          <p:cNvSpPr/>
          <p:nvPr/>
        </p:nvSpPr>
        <p:spPr>
          <a:xfrm>
            <a:off x="9046800" y="4716000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a</a:t>
            </a:r>
          </a:p>
        </p:txBody>
      </p:sp>
      <p:sp>
        <p:nvSpPr>
          <p:cNvPr id="45" name="Rectangle 44"/>
          <p:cNvSpPr/>
          <p:nvPr/>
        </p:nvSpPr>
        <p:spPr>
          <a:xfrm>
            <a:off x="9270000" y="4615200"/>
            <a:ext cx="2008800" cy="3743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実務型では自動で付与する</a:t>
            </a:r>
          </a:p>
        </p:txBody>
      </p:sp>
      <p:sp>
        <p:nvSpPr>
          <p:cNvPr id="46" name="Rectangle 45"/>
          <p:cNvSpPr/>
          <p:nvPr/>
        </p:nvSpPr>
        <p:spPr>
          <a:xfrm>
            <a:off x="9046800" y="5126400"/>
            <a:ext cx="172800" cy="1728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bg1"/>
                </a:solidFill>
                <a:latin typeface="Arial"/>
                <a:ea typeface="Yu Gothic"/>
              </a:rPr>
              <a:t>b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270000" y="5025600"/>
            <a:ext cx="2008800" cy="3743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省略すると点検で指摘が出る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守るのはロゴ・配色・書体・ページ番号・表紙まわりで、本文の中身は伝えたい構造に合わせて組みます</a:t>
            </a:r>
          </a:p>
        </p:txBody>
      </p:sp>
      <p:sp>
        <p:nvSpPr>
          <p:cNvPr id="49" name="Isosceles Triangle 48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Rounded Rectangle 49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守るのはロゴ・配色・書体・ページ番号・表紙まわりで、本文の中身は伝えたい構造に合わせて組みます</a:t>
            </a:r>
          </a:p>
        </p:txBody>
      </p:sp>
      <p:sp>
        <p:nvSpPr>
          <p:cNvPr id="51" name="Isosceles Triangle 50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Ⅱ</a:t>
            </a:r>
          </a:p>
        </p:txBody>
      </p:sp>
      <p:sp>
        <p:nvSpPr>
          <p:cNvPr id="53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密度の基準</a:t>
            </a:r>
          </a:p>
        </p:txBody>
      </p:sp>
      <p:sp>
        <p:nvSpPr>
          <p:cNvPr id="54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基準は納品済みスライド3本（92 / 78 / 187ページ）の実測から起こしている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出所：納品済みスライド3本の実測</a:t>
            </a:r>
          </a:p>
        </p:txBody>
      </p:sp>
      <p:sp>
        <p:nvSpPr>
          <p:cNvPr id="55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生成物は、内容・レイアウト・抜け漏れの3観点で毎回自動点検されます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0799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観点1 内容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910799" y="1814400"/>
            <a:ext cx="31800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10799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4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仮置きのまま提出してしまう事故を、文字列の検出で防ぐ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0799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検出する対象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297800" y="1620000"/>
            <a:ext cx="0" cy="370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186199" y="3362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4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観点2 レイアウト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04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04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実際に描画した画像から占有率を測り、崩れを見つける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4800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実測の手順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891800" y="1620000"/>
            <a:ext cx="0" cy="370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780200" y="3362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8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観点3 抜け漏れ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098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098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42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体裁として必ず要る要素が落ちていないかを見る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8800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必須の要素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0799" y="2779200"/>
            <a:ext cx="1438527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検出するもの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10799" y="3052799"/>
            <a:ext cx="1438528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428527" y="2779200"/>
            <a:ext cx="1583072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扱い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2428527" y="3052799"/>
            <a:ext cx="1583073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10799" y="3096000"/>
            <a:ext cx="1438527" cy="57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仮置きの記号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428527" y="3096000"/>
            <a:ext cx="1583072" cy="57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要修正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10799" y="3671999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910799" y="3671999"/>
            <a:ext cx="1438527" cy="57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差し替え待ちの画像枠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428527" y="3671999"/>
            <a:ext cx="1583072" cy="57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要修正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910799" y="42480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10799" y="4248000"/>
            <a:ext cx="1438527" cy="57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出所のない数値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428527" y="4248000"/>
            <a:ext cx="1583072" cy="57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計画段階で警告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10799" y="4823999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910799" y="4823999"/>
            <a:ext cx="1438527" cy="57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空のページ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428527" y="4823999"/>
            <a:ext cx="1583072" cy="576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要修正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4504800" y="2779200"/>
            <a:ext cx="1971600" cy="3717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pptx を PDF にする</a:t>
            </a:r>
          </a:p>
        </p:txBody>
      </p:sp>
      <p:sp>
        <p:nvSpPr>
          <p:cNvPr id="39" name="Down Arrow 38"/>
          <p:cNvSpPr/>
          <p:nvPr/>
        </p:nvSpPr>
        <p:spPr>
          <a:xfrm>
            <a:off x="5418600" y="3194099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6562800" y="31509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PowerPoint を優先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504800" y="3528900"/>
            <a:ext cx="1971600" cy="3717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PDF を画像にする</a:t>
            </a:r>
          </a:p>
        </p:txBody>
      </p:sp>
      <p:sp>
        <p:nvSpPr>
          <p:cNvPr id="42" name="Down Arrow 41"/>
          <p:cNvSpPr/>
          <p:nvPr/>
        </p:nvSpPr>
        <p:spPr>
          <a:xfrm>
            <a:off x="5418600" y="39438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62800" y="39006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ページごとに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04800" y="4278600"/>
            <a:ext cx="1971600" cy="3717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占有率を測る</a:t>
            </a:r>
          </a:p>
        </p:txBody>
      </p:sp>
      <p:sp>
        <p:nvSpPr>
          <p:cNvPr id="45" name="Down Arrow 44"/>
          <p:cNvSpPr/>
          <p:nvPr/>
        </p:nvSpPr>
        <p:spPr>
          <a:xfrm>
            <a:off x="5418600" y="46935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62800" y="46503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格子に割って判定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504800" y="5028300"/>
            <a:ext cx="1971600" cy="371700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薄いページを列挙</a:t>
            </a:r>
          </a:p>
        </p:txBody>
      </p:sp>
      <p:sp>
        <p:nvSpPr>
          <p:cNvPr id="48" name="Rectangle 47"/>
          <p:cNvSpPr/>
          <p:nvPr/>
        </p:nvSpPr>
        <p:spPr>
          <a:xfrm>
            <a:off x="8098800" y="2779200"/>
            <a:ext cx="3180000" cy="520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ヘッダー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章バッジと章名。論点ナビゲーションは必要なページのみ</a:t>
            </a:r>
          </a:p>
        </p:txBody>
      </p:sp>
      <p:sp>
        <p:nvSpPr>
          <p:cNvPr id="49" name="Rectangle 48"/>
          <p:cNvSpPr/>
          <p:nvPr/>
        </p:nvSpPr>
        <p:spPr>
          <a:xfrm>
            <a:off x="8098800" y="3479399"/>
            <a:ext cx="3180000" cy="520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左下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出所の表記と脚注。9ptで揃える</a:t>
            </a:r>
          </a:p>
        </p:txBody>
      </p:sp>
      <p:sp>
        <p:nvSpPr>
          <p:cNvPr id="50" name="Rectangle 49"/>
          <p:cNvSpPr/>
          <p:nvPr/>
        </p:nvSpPr>
        <p:spPr>
          <a:xfrm>
            <a:off x="8098800" y="4179600"/>
            <a:ext cx="3180000" cy="520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右下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著作権表示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098800" y="4879800"/>
            <a:ext cx="3180000" cy="5202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版面の偏り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同じ型が4枚続くと警告</a:t>
            </a:r>
          </a:p>
        </p:txBody>
      </p:sp>
      <p:sp>
        <p:nvSpPr>
          <p:cNvPr id="52" name="Rounded Rectangle 51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機械が拾えるのは崩れまでで、読みやすさは書き出した画像を目で見て判断します</a:t>
            </a:r>
          </a:p>
        </p:txBody>
      </p:sp>
      <p:sp>
        <p:nvSpPr>
          <p:cNvPr id="53" name="Isosceles Triangle 52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ounded Rectangle 53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機械が拾えるのは崩れまでで、読みやすさは書き出した画像を目で見て判断します</a:t>
            </a:r>
          </a:p>
        </p:txBody>
      </p:sp>
      <p:sp>
        <p:nvSpPr>
          <p:cNvPr id="55" name="Isosceles Triangle 54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Ⅱ</a:t>
            </a:r>
          </a:p>
        </p:txBody>
      </p:sp>
      <p:sp>
        <p:nvSpPr>
          <p:cNvPr id="57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品質の担保</a:t>
            </a:r>
          </a:p>
        </p:txBody>
      </p:sp>
      <p:sp>
        <p:nvSpPr>
          <p:cNvPr id="58" name="ADL nav"/>
          <p:cNvSpPr/>
          <p:nvPr/>
        </p:nvSpPr>
        <p:spPr>
          <a:xfrm>
            <a:off x="8136000" y="100800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1</a:t>
            </a:r>
          </a:p>
        </p:txBody>
      </p:sp>
      <p:sp>
        <p:nvSpPr>
          <p:cNvPr id="59" name="ADL nav"/>
          <p:cNvSpPr/>
          <p:nvPr/>
        </p:nvSpPr>
        <p:spPr>
          <a:xfrm>
            <a:off x="8337600" y="100800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観点1 内容</a:t>
            </a:r>
          </a:p>
        </p:txBody>
      </p:sp>
      <p:sp>
        <p:nvSpPr>
          <p:cNvPr id="60" name="ADL nav"/>
          <p:cNvSpPr/>
          <p:nvPr/>
        </p:nvSpPr>
        <p:spPr>
          <a:xfrm>
            <a:off x="8136000" y="251999"/>
            <a:ext cx="187200" cy="14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2</a:t>
            </a:r>
          </a:p>
        </p:txBody>
      </p:sp>
      <p:sp>
        <p:nvSpPr>
          <p:cNvPr id="61" name="ADL nav"/>
          <p:cNvSpPr/>
          <p:nvPr/>
        </p:nvSpPr>
        <p:spPr>
          <a:xfrm>
            <a:off x="8337600" y="251999"/>
            <a:ext cx="2750400" cy="140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1">
                <a:solidFill>
                  <a:schemeClr val="tx1"/>
                </a:solidFill>
                <a:latin typeface="Arial"/>
                <a:ea typeface="Yu Gothic"/>
              </a:rPr>
              <a:t>観点2 レイアウト</a:t>
            </a:r>
          </a:p>
        </p:txBody>
      </p:sp>
      <p:sp>
        <p:nvSpPr>
          <p:cNvPr id="62" name="ADL nav"/>
          <p:cNvSpPr/>
          <p:nvPr/>
        </p:nvSpPr>
        <p:spPr>
          <a:xfrm>
            <a:off x="8136000" y="403200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3</a:t>
            </a:r>
          </a:p>
        </p:txBody>
      </p:sp>
      <p:sp>
        <p:nvSpPr>
          <p:cNvPr id="63" name="ADL nav"/>
          <p:cNvSpPr/>
          <p:nvPr/>
        </p:nvSpPr>
        <p:spPr>
          <a:xfrm>
            <a:off x="8337600" y="403200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観点3 抜け漏れ</a:t>
            </a:r>
          </a:p>
        </p:txBody>
      </p:sp>
      <p:sp>
        <p:nvSpPr>
          <p:cNvPr id="64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出所：キット仕様（bin/audit.py）</a:t>
            </a:r>
          </a:p>
        </p:txBody>
      </p:sp>
      <p:sp>
        <p:nvSpPr>
          <p:cNvPr id="65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0799" y="856800"/>
            <a:ext cx="10353600" cy="516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chemeClr val="bg1"/>
                </a:solidFill>
                <a:latin typeface="Arial"/>
                <a:ea typeface="Yu Gothic"/>
              </a:rPr>
              <a:t>3   このキットで作れるもの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本文は、実際の納品物から起こした7つの型のどれかで組むのが基本です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5999" y="1548000"/>
            <a:ext cx="1770857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型の名前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5999" y="1821599"/>
            <a:ext cx="1770858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416057" y="1548000"/>
            <a:ext cx="4268434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どんな構造のときに使うか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416057" y="1821599"/>
            <a:ext cx="4268434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763691" y="1548000"/>
            <a:ext cx="3435908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中に置けるもの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763691" y="1821599"/>
            <a:ext cx="3435909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910799" y="1864800"/>
            <a:ext cx="612000" cy="98125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要約と
全体像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0799" y="2874857"/>
            <a:ext cx="612000" cy="1486285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構造を見せる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0799" y="4389942"/>
            <a:ext cx="612000" cy="981257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事実を並べる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65999" y="1864800"/>
            <a:ext cx="1770857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exec_summary</a:t>
            </a:r>
          </a:p>
        </p:txBody>
      </p:sp>
      <p:sp>
        <p:nvSpPr>
          <p:cNvPr id="14" name="Rectangle 13"/>
          <p:cNvSpPr/>
          <p:nvPr/>
        </p:nvSpPr>
        <p:spPr>
          <a:xfrm>
            <a:off x="3416057" y="1864800"/>
            <a:ext cx="4268434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全体をひとつのくくりにまとめ、その下に分類ごとの観察を並べる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763691" y="1864800"/>
            <a:ext cx="3435908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階層ラベル2段と箇条書き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5999" y="2369828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565999" y="2369828"/>
            <a:ext cx="1770857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framework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16057" y="2369828"/>
            <a:ext cx="4268434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工程を列、観点を行にして格子のマスをすべて埋める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763691" y="2369828"/>
            <a:ext cx="3435908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各マスに表・カード・フロー・グラフ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565999" y="2874857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565999" y="2874857"/>
            <a:ext cx="1770857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logic_flow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416057" y="2874857"/>
            <a:ext cx="4268434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論理が左から右へ流れる。列の間に接続の記号が入る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763691" y="2874857"/>
            <a:ext cx="3435908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列ごとに見出し・結論・図版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565999" y="3379885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565999" y="3379885"/>
            <a:ext cx="1770857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gap_analysis</a:t>
            </a:r>
          </a:p>
        </p:txBody>
      </p:sp>
      <p:sp>
        <p:nvSpPr>
          <p:cNvPr id="26" name="Rectangle 25"/>
          <p:cNvSpPr/>
          <p:nvPr/>
        </p:nvSpPr>
        <p:spPr>
          <a:xfrm>
            <a:off x="3416057" y="3379885"/>
            <a:ext cx="4268434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二者を観点ごとに対比し、右端に差分を書く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763691" y="3379885"/>
            <a:ext cx="3435908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番号バッジと差分のバッジ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565999" y="3884914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565999" y="3884914"/>
            <a:ext cx="1770857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flow_vertical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416057" y="3884914"/>
            <a:ext cx="4268434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主体や工程が上から下へ流れる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763691" y="3884914"/>
            <a:ext cx="3435908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角丸の節と、矢印脇の注記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565999" y="4389942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565999" y="4389942"/>
            <a:ext cx="1770857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pro_table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416057" y="4389942"/>
            <a:ext cx="4268434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一覧を縦罫のない表で見せる。行が少なくても間延びしない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763691" y="4389942"/>
            <a:ext cx="3435908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2段のグループラベルと右端の注釈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1565999" y="4894971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565999" y="4894971"/>
            <a:ext cx="1770857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positioning</a:t>
            </a:r>
          </a:p>
        </p:txBody>
      </p:sp>
      <p:sp>
        <p:nvSpPr>
          <p:cNvPr id="38" name="Rectangle 37"/>
          <p:cNvSpPr/>
          <p:nvPr/>
        </p:nvSpPr>
        <p:spPr>
          <a:xfrm>
            <a:off x="3416057" y="4894971"/>
            <a:ext cx="4268434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2軸で切って、該当するマスだけを塗る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763691" y="4894971"/>
            <a:ext cx="3435908" cy="50502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軸のラベルと目盛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箇条書きだけの型は補助であり、本文の主力にはしません</a:t>
            </a:r>
          </a:p>
        </p:txBody>
      </p:sp>
      <p:sp>
        <p:nvSpPr>
          <p:cNvPr id="41" name="Isosceles Triangle 40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Rounded Rectangle 41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箇条書きだけの型は補助であり、本文の主力にはしません</a:t>
            </a:r>
          </a:p>
        </p:txBody>
      </p:sp>
      <p:sp>
        <p:nvSpPr>
          <p:cNvPr id="43" name="Isosceles Triangle 42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4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Ⅲ</a:t>
            </a:r>
          </a:p>
        </p:txBody>
      </p:sp>
      <p:sp>
        <p:nvSpPr>
          <p:cNvPr id="45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本文の型</a:t>
            </a:r>
          </a:p>
        </p:txBody>
      </p:sp>
      <p:sp>
        <p:nvSpPr>
          <p:cNvPr id="46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このほかに軽い型が25種類、表紙・目次・章扉などの構造ページが8種類あり、合計40種類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出所：キット実測（adl_deck/catalog.py の型定義）</a:t>
            </a:r>
          </a:p>
        </p:txBody>
      </p:sp>
      <p:sp>
        <p:nvSpPr>
          <p:cNvPr id="47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型は、見た目の好みではなく、伝えたいことの構造から選びます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46800" y="1548000"/>
            <a:ext cx="22716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要約したい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846800" y="1814400"/>
            <a:ext cx="22716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233600" y="1548000"/>
            <a:ext cx="22716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工程で見せたい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233600" y="1814400"/>
            <a:ext cx="22716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620400" y="1548000"/>
            <a:ext cx="22716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論理で運びたい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620400" y="1814400"/>
            <a:ext cx="22716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007200" y="1548000"/>
            <a:ext cx="22716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事実を並べたい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007200" y="1814400"/>
            <a:ext cx="22716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0799" y="1922400"/>
            <a:ext cx="828000" cy="109248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どんなとき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46800" y="1922400"/>
            <a:ext cx="2271600" cy="1092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全体像を先に示し、その下に根拠を並べたい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冒頭や章の入口に置く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233600" y="1922400"/>
            <a:ext cx="2271600" cy="1092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時間や段階に沿って進む話を扱いたい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各段階で何をするかを揃えて書く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620400" y="1922400"/>
            <a:ext cx="2271600" cy="1092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前の列の結論が次の列の前提になる話を扱いたい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列ごとに図版を持たせる</a:t>
            </a:r>
          </a:p>
        </p:txBody>
      </p:sp>
      <p:sp>
        <p:nvSpPr>
          <p:cNvPr id="16" name="Rectangle 15"/>
          <p:cNvSpPr/>
          <p:nvPr/>
        </p:nvSpPr>
        <p:spPr>
          <a:xfrm>
            <a:off x="9007200" y="1922400"/>
            <a:ext cx="2271600" cy="1092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対比や一覧そのものが情報になる話を扱いたい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解釈は下端の帯に置く</a:t>
            </a:r>
          </a:p>
        </p:txBody>
      </p:sp>
      <p:cxnSp>
        <p:nvCxnSpPr>
          <p:cNvPr id="17" name="Connector 16"/>
          <p:cNvCxnSpPr/>
          <p:nvPr/>
        </p:nvCxnSpPr>
        <p:spPr>
          <a:xfrm>
            <a:off x="910799" y="3076080"/>
            <a:ext cx="10368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910799" y="3137280"/>
            <a:ext cx="828000" cy="21849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選ぶ型と分量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46800" y="3137280"/>
            <a:ext cx="2271600" cy="10024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使う型</a:t>
            </a:r>
          </a:p>
          <a:p>
            <a:pPr algn="l">
              <a:spcAft>
                <a:spcPts val="200"/>
              </a:spcAft>
            </a:pPr>
            <a:r>
              <a:rPr sz="950" b="0">
                <a:solidFill>
                  <a:schemeClr val="tx1"/>
                </a:solidFill>
                <a:latin typeface="Arial"/>
                <a:ea typeface="Yu Gothic"/>
              </a:rPr>
              <a:t>exec_summary（左に大分類、その右に中分類、さらに右に観察）</a:t>
            </a:r>
          </a:p>
        </p:txBody>
      </p:sp>
      <p:sp>
        <p:nvSpPr>
          <p:cNvPr id="20" name="Rectangle 19"/>
          <p:cNvSpPr/>
          <p:nvPr/>
        </p:nvSpPr>
        <p:spPr>
          <a:xfrm>
            <a:off x="1846800" y="4319760"/>
            <a:ext cx="2271600" cy="10024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分量の目安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chemeClr val="tx1"/>
                </a:solidFill>
                <a:latin typeface="Arial"/>
                <a:ea typeface="Yu Gothic"/>
              </a:rPr>
              <a:t>分類3〜4本、各分類に箇条書き3〜6行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233600" y="3137280"/>
            <a:ext cx="2271600" cy="10024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使う型</a:t>
            </a:r>
          </a:p>
          <a:p>
            <a:pPr algn="l">
              <a:spcAft>
                <a:spcPts val="200"/>
              </a:spcAft>
            </a:pPr>
            <a:r>
              <a:rPr sz="950" b="0">
                <a:solidFill>
                  <a:schemeClr val="tx1"/>
                </a:solidFill>
                <a:latin typeface="Arial"/>
                <a:ea typeface="Yu Gothic"/>
              </a:rPr>
              <a:t>framework（列＝工程、行＝観点の格子）／ flow_vertical（縦の流れ）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233600" y="4319760"/>
            <a:ext cx="2271600" cy="10024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分量の目安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chemeClr val="tx1"/>
                </a:solidFill>
                <a:latin typeface="Arial"/>
                <a:ea typeface="Yu Gothic"/>
              </a:rPr>
              <a:t>列3〜4本、行3本。最終行を結論の帯にする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6620400" y="3137280"/>
            <a:ext cx="2271600" cy="10024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300" b="1">
                <a:solidFill>
                  <a:schemeClr val="tx1"/>
                </a:solidFill>
                <a:latin typeface="Arial"/>
                <a:ea typeface="Yu Gothic"/>
              </a:rPr>
              <a:t>使う型</a:t>
            </a:r>
          </a:p>
          <a:p>
            <a:pPr algn="l">
              <a:spcAft>
                <a:spcPts val="20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logic_flow（見出し・結論・図版を列ごとに積む）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620400" y="4319760"/>
            <a:ext cx="2271600" cy="10024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分量の目安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chemeClr val="tx1"/>
                </a:solidFill>
                <a:latin typeface="Arial"/>
                <a:ea typeface="Yu Gothic"/>
              </a:rPr>
              <a:t>列3本。各列に結論一文と図版1個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9007200" y="3137280"/>
            <a:ext cx="2271600" cy="10024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使う型</a:t>
            </a:r>
          </a:p>
          <a:p>
            <a:pPr algn="l">
              <a:spcAft>
                <a:spcPts val="200"/>
              </a:spcAft>
            </a:pPr>
            <a:r>
              <a:rPr sz="950" b="0">
                <a:solidFill>
                  <a:schemeClr val="tx1"/>
                </a:solidFill>
                <a:latin typeface="Arial"/>
                <a:ea typeface="Yu Gothic"/>
              </a:rPr>
              <a:t>gap_analysis（二者対比）／ pro_table（一覧）／ positioning（2軸）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007200" y="4319760"/>
            <a:ext cx="2271600" cy="100248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分量の目安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chemeClr val="tx1"/>
                </a:solidFill>
                <a:latin typeface="Arial"/>
                <a:ea typeface="Yu Gothic"/>
              </a:rPr>
              <a:t>対比は観点4本、一覧は8行以上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910799" y="5383440"/>
            <a:ext cx="10368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910799" y="5444640"/>
            <a:ext cx="828000" cy="81936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読み手に起きること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846800" y="5444640"/>
            <a:ext cx="22716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読み手が全体を把握できる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233600" y="5444640"/>
            <a:ext cx="22716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段階ごとの過不足が見える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6620400" y="5444640"/>
            <a:ext cx="22716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主張の導かれ方が追える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007200" y="5444640"/>
            <a:ext cx="22716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判断の材料がそろう</a:t>
            </a:r>
          </a:p>
        </p:txBody>
      </p:sp>
      <p:sp>
        <p:nvSpPr>
          <p:cNvPr id="33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Ⅲ</a:t>
            </a:r>
          </a:p>
        </p:txBody>
      </p:sp>
      <p:sp>
        <p:nvSpPr>
          <p:cNvPr id="34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型の選び方</a:t>
            </a:r>
          </a:p>
        </p:txBody>
      </p:sp>
      <p:sp>
        <p:nvSpPr>
          <p:cNvPr id="35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出所：キット仕様（docs/PRO_PATTERNS.md）</a:t>
            </a:r>
          </a:p>
        </p:txBody>
      </p:sp>
      <p:sp>
        <p:nvSpPr>
          <p:cNvPr id="36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10ページでも140ページ超でも書き方は同じで、章を増やすだけで目次と章扉が付きます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0799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小さい資料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910799" y="1814400"/>
            <a:ext cx="31800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10799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4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章を1〜2本にして、本文だけを並べる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0799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10ページ前後の構成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297800" y="1620000"/>
            <a:ext cx="0" cy="4572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186199" y="3794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4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大きい資料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04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04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章を4〜6本に割り、章の頭に小扉を入れて現在地を示す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4800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章が増えたときの扱い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891800" y="1620000"/>
            <a:ext cx="0" cy="4572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780200" y="3794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8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実測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098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098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42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143ページの生成に2.3秒。ページ数が増えても手順は変わらない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8800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規模ごとの生成結果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0799" y="2779200"/>
            <a:ext cx="1366254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要素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10799" y="3052799"/>
            <a:ext cx="1366255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356254" y="2779200"/>
            <a:ext cx="1655345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扱い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2356254" y="3052799"/>
            <a:ext cx="1655345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10799" y="3096000"/>
            <a:ext cx="1366254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表紙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356254" y="3096000"/>
            <a:ext cx="1655345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自動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10799" y="37296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910799" y="3729600"/>
            <a:ext cx="1366254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目次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356254" y="3729600"/>
            <a:ext cx="1655345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省略できる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910799" y="43632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10799" y="4363200"/>
            <a:ext cx="1366254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章扉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356254" y="4363200"/>
            <a:ext cx="1655345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章ごとに自動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10799" y="49968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910799" y="4996800"/>
            <a:ext cx="1366254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本文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356254" y="4996800"/>
            <a:ext cx="1655345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書いた分だけ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910799" y="56304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10799" y="5630400"/>
            <a:ext cx="1366254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裏表紙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356254" y="5630400"/>
            <a:ext cx="1655345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自動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504800" y="2779200"/>
            <a:ext cx="1971600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章を4〜6本に割る</a:t>
            </a:r>
          </a:p>
        </p:txBody>
      </p:sp>
      <p:sp>
        <p:nvSpPr>
          <p:cNvPr id="42" name="Down Arrow 41"/>
          <p:cNvSpPr/>
          <p:nvPr/>
        </p:nvSpPr>
        <p:spPr>
          <a:xfrm>
            <a:off x="5418600" y="33084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62800" y="32652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読み手が迷子にならない単位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04800" y="3643200"/>
            <a:ext cx="1971600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小扉を入れる</a:t>
            </a:r>
          </a:p>
        </p:txBody>
      </p:sp>
      <p:sp>
        <p:nvSpPr>
          <p:cNvPr id="45" name="Down Arrow 44"/>
          <p:cNvSpPr/>
          <p:nvPr/>
        </p:nvSpPr>
        <p:spPr>
          <a:xfrm>
            <a:off x="5418600" y="41724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62800" y="41292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章の中の現在地を示す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504800" y="4507200"/>
            <a:ext cx="1971600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目次が列を増やす</a:t>
            </a:r>
          </a:p>
        </p:txBody>
      </p:sp>
      <p:sp>
        <p:nvSpPr>
          <p:cNvPr id="48" name="Down Arrow 47"/>
          <p:cNvSpPr/>
          <p:nvPr/>
        </p:nvSpPr>
        <p:spPr>
          <a:xfrm>
            <a:off x="5418600" y="50364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562800" y="49932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章数に応じて自動で2〜3列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504800" y="5371200"/>
            <a:ext cx="1971600" cy="486000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ページ番号は自動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98800" y="2779200"/>
            <a:ext cx="6628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総ページ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8098800" y="3052799"/>
            <a:ext cx="66280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8840800" y="2779200"/>
            <a:ext cx="10338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内訳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8840800" y="3052799"/>
            <a:ext cx="103380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9953800" y="2779200"/>
            <a:ext cx="6098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生成時間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9953800" y="3052799"/>
            <a:ext cx="60980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TextBox 56"/>
          <p:cNvSpPr txBox="1"/>
          <p:nvPr/>
        </p:nvSpPr>
        <p:spPr>
          <a:xfrm>
            <a:off x="10642800" y="2779200"/>
            <a:ext cx="5568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要修正</a:t>
            </a:r>
          </a:p>
        </p:txBody>
      </p:sp>
      <p:cxnSp>
        <p:nvCxnSpPr>
          <p:cNvPr id="58" name="Connector 57"/>
          <p:cNvCxnSpPr/>
          <p:nvPr/>
        </p:nvCxnSpPr>
        <p:spPr>
          <a:xfrm>
            <a:off x="10642800" y="3052799"/>
            <a:ext cx="55680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ectangle 58"/>
          <p:cNvSpPr/>
          <p:nvPr/>
        </p:nvSpPr>
        <p:spPr>
          <a:xfrm>
            <a:off x="8098800" y="3096000"/>
            <a:ext cx="662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10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840800" y="3096000"/>
            <a:ext cx="1033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本文5・章1本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953800" y="3096000"/>
            <a:ext cx="609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1秒未満</a:t>
            </a:r>
          </a:p>
        </p:txBody>
      </p:sp>
      <p:sp>
        <p:nvSpPr>
          <p:cNvPr id="62" name="Rectangle 61"/>
          <p:cNvSpPr/>
          <p:nvPr/>
        </p:nvSpPr>
        <p:spPr>
          <a:xfrm>
            <a:off x="10642800" y="3096000"/>
            <a:ext cx="556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0件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8098800" y="3887999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098800" y="3887999"/>
            <a:ext cx="662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17</a:t>
            </a:r>
          </a:p>
        </p:txBody>
      </p:sp>
      <p:sp>
        <p:nvSpPr>
          <p:cNvPr id="65" name="Rectangle 64"/>
          <p:cNvSpPr/>
          <p:nvPr/>
        </p:nvSpPr>
        <p:spPr>
          <a:xfrm>
            <a:off x="8840800" y="3887999"/>
            <a:ext cx="1033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本文11・章3本</a:t>
            </a:r>
          </a:p>
        </p:txBody>
      </p:sp>
      <p:sp>
        <p:nvSpPr>
          <p:cNvPr id="66" name="Rectangle 65"/>
          <p:cNvSpPr/>
          <p:nvPr/>
        </p:nvSpPr>
        <p:spPr>
          <a:xfrm>
            <a:off x="9953800" y="3887999"/>
            <a:ext cx="609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1秒未満</a:t>
            </a:r>
          </a:p>
        </p:txBody>
      </p:sp>
      <p:sp>
        <p:nvSpPr>
          <p:cNvPr id="67" name="Rectangle 66"/>
          <p:cNvSpPr/>
          <p:nvPr/>
        </p:nvSpPr>
        <p:spPr>
          <a:xfrm>
            <a:off x="10642800" y="3887999"/>
            <a:ext cx="556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0件</a:t>
            </a:r>
          </a:p>
        </p:txBody>
      </p:sp>
      <p:cxnSp>
        <p:nvCxnSpPr>
          <p:cNvPr id="68" name="Connector 67"/>
          <p:cNvCxnSpPr/>
          <p:nvPr/>
        </p:nvCxnSpPr>
        <p:spPr>
          <a:xfrm>
            <a:off x="8098800" y="4679999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9" name="Rectangle 68"/>
          <p:cNvSpPr/>
          <p:nvPr/>
        </p:nvSpPr>
        <p:spPr>
          <a:xfrm>
            <a:off x="8098800" y="4679999"/>
            <a:ext cx="662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29</a:t>
            </a:r>
          </a:p>
        </p:txBody>
      </p:sp>
      <p:sp>
        <p:nvSpPr>
          <p:cNvPr id="70" name="Rectangle 69"/>
          <p:cNvSpPr/>
          <p:nvPr/>
        </p:nvSpPr>
        <p:spPr>
          <a:xfrm>
            <a:off x="8840800" y="4679999"/>
            <a:ext cx="1033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本文22・章3本</a:t>
            </a:r>
          </a:p>
        </p:txBody>
      </p:sp>
      <p:sp>
        <p:nvSpPr>
          <p:cNvPr id="71" name="Rectangle 70"/>
          <p:cNvSpPr/>
          <p:nvPr/>
        </p:nvSpPr>
        <p:spPr>
          <a:xfrm>
            <a:off x="9953800" y="4679999"/>
            <a:ext cx="609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1秒未満</a:t>
            </a:r>
          </a:p>
        </p:txBody>
      </p:sp>
      <p:sp>
        <p:nvSpPr>
          <p:cNvPr id="72" name="Rectangle 71"/>
          <p:cNvSpPr/>
          <p:nvPr/>
        </p:nvSpPr>
        <p:spPr>
          <a:xfrm>
            <a:off x="10642800" y="4679999"/>
            <a:ext cx="556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0件</a:t>
            </a:r>
          </a:p>
        </p:txBody>
      </p:sp>
      <p:cxnSp>
        <p:nvCxnSpPr>
          <p:cNvPr id="73" name="Connector 72"/>
          <p:cNvCxnSpPr/>
          <p:nvPr/>
        </p:nvCxnSpPr>
        <p:spPr>
          <a:xfrm>
            <a:off x="8098800" y="5471999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4" name="Rectangle 73"/>
          <p:cNvSpPr/>
          <p:nvPr/>
        </p:nvSpPr>
        <p:spPr>
          <a:xfrm>
            <a:off x="8098800" y="5471999"/>
            <a:ext cx="662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143</a:t>
            </a:r>
          </a:p>
        </p:txBody>
      </p:sp>
      <p:sp>
        <p:nvSpPr>
          <p:cNvPr id="75" name="Rectangle 74"/>
          <p:cNvSpPr/>
          <p:nvPr/>
        </p:nvSpPr>
        <p:spPr>
          <a:xfrm>
            <a:off x="8840800" y="5471999"/>
            <a:ext cx="1033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本文100・章40本</a:t>
            </a:r>
          </a:p>
        </p:txBody>
      </p:sp>
      <p:sp>
        <p:nvSpPr>
          <p:cNvPr id="76" name="Rectangle 75"/>
          <p:cNvSpPr/>
          <p:nvPr/>
        </p:nvSpPr>
        <p:spPr>
          <a:xfrm>
            <a:off x="9953800" y="5471999"/>
            <a:ext cx="609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2.3秒</a:t>
            </a:r>
          </a:p>
        </p:txBody>
      </p:sp>
      <p:sp>
        <p:nvSpPr>
          <p:cNvPr id="77" name="Rectangle 76"/>
          <p:cNvSpPr/>
          <p:nvPr/>
        </p:nvSpPr>
        <p:spPr>
          <a:xfrm>
            <a:off x="10642800" y="5471999"/>
            <a:ext cx="556800" cy="791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0件</a:t>
            </a:r>
          </a:p>
        </p:txBody>
      </p:sp>
      <p:sp>
        <p:nvSpPr>
          <p:cNvPr id="78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Ⅲ</a:t>
            </a:r>
          </a:p>
        </p:txBody>
      </p:sp>
      <p:sp>
        <p:nvSpPr>
          <p:cNvPr id="79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規模への対応</a:t>
            </a:r>
          </a:p>
        </p:txBody>
      </p:sp>
      <p:sp>
        <p:nvSpPr>
          <p:cNvPr id="80" name="ADL nav"/>
          <p:cNvSpPr/>
          <p:nvPr/>
        </p:nvSpPr>
        <p:spPr>
          <a:xfrm>
            <a:off x="8136000" y="100800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1</a:t>
            </a:r>
          </a:p>
        </p:txBody>
      </p:sp>
      <p:sp>
        <p:nvSpPr>
          <p:cNvPr id="81" name="ADL nav"/>
          <p:cNvSpPr/>
          <p:nvPr/>
        </p:nvSpPr>
        <p:spPr>
          <a:xfrm>
            <a:off x="8337600" y="100800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小さい資料</a:t>
            </a:r>
          </a:p>
        </p:txBody>
      </p:sp>
      <p:sp>
        <p:nvSpPr>
          <p:cNvPr id="82" name="ADL nav"/>
          <p:cNvSpPr/>
          <p:nvPr/>
        </p:nvSpPr>
        <p:spPr>
          <a:xfrm>
            <a:off x="8136000" y="251999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2</a:t>
            </a:r>
          </a:p>
        </p:txBody>
      </p:sp>
      <p:sp>
        <p:nvSpPr>
          <p:cNvPr id="83" name="ADL nav"/>
          <p:cNvSpPr/>
          <p:nvPr/>
        </p:nvSpPr>
        <p:spPr>
          <a:xfrm>
            <a:off x="8337600" y="251999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大きい資料</a:t>
            </a:r>
          </a:p>
        </p:txBody>
      </p:sp>
      <p:sp>
        <p:nvSpPr>
          <p:cNvPr id="84" name="ADL nav"/>
          <p:cNvSpPr/>
          <p:nvPr/>
        </p:nvSpPr>
        <p:spPr>
          <a:xfrm>
            <a:off x="8136000" y="403200"/>
            <a:ext cx="187200" cy="14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3</a:t>
            </a:r>
          </a:p>
        </p:txBody>
      </p:sp>
      <p:sp>
        <p:nvSpPr>
          <p:cNvPr id="85" name="ADL nav"/>
          <p:cNvSpPr/>
          <p:nvPr/>
        </p:nvSpPr>
        <p:spPr>
          <a:xfrm>
            <a:off x="8337600" y="403200"/>
            <a:ext cx="2750400" cy="140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1">
                <a:solidFill>
                  <a:schemeClr val="tx1"/>
                </a:solidFill>
                <a:latin typeface="Arial"/>
                <a:ea typeface="Yu Gothic"/>
              </a:rPr>
              <a:t>実測</a:t>
            </a:r>
          </a:p>
        </p:txBody>
      </p:sp>
      <p:sp>
        <p:nvSpPr>
          <p:cNvPr id="86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生成時間は Python 3.12.9 での実測。点検（実描画）は別途、ページ数に比例した時間がかかる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出所：キット実測（2026年8月）</a:t>
            </a:r>
          </a:p>
        </p:txBody>
      </p:sp>
      <p:sp>
        <p:nvSpPr>
          <p:cNvPr id="87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0799" y="856800"/>
            <a:ext cx="10353600" cy="516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chemeClr val="bg1"/>
                </a:solidFill>
                <a:latin typeface="Arial"/>
                <a:ea typeface="Yu Gothic"/>
              </a:rPr>
              <a:t>4   他のスライド生成手法との比較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スライド生成には5つの方式があり、それぞれ得意な場面が違います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5999" y="1548000"/>
            <a:ext cx="1408345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方式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5999" y="1821599"/>
            <a:ext cx="1408346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053545" y="1548000"/>
            <a:ext cx="2983394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仕組み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3053545" y="1821599"/>
            <a:ext cx="2983395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6116140" y="1548000"/>
            <a:ext cx="1408345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テンプレ準拠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6116140" y="1821599"/>
            <a:ext cx="1408346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7603686" y="1548000"/>
            <a:ext cx="1583351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生成後の編集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7603686" y="1821599"/>
            <a:ext cx="1583351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266237" y="1548000"/>
            <a:ext cx="1933362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向く用途</a:t>
            </a:r>
          </a:p>
        </p:txBody>
      </p:sp>
      <p:cxnSp>
        <p:nvCxnSpPr>
          <p:cNvPr id="13" name="Connector 12"/>
          <p:cNvCxnSpPr/>
          <p:nvPr/>
        </p:nvCxnSpPr>
        <p:spPr>
          <a:xfrm>
            <a:off x="9266237" y="1821599"/>
            <a:ext cx="1933363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Rectangle 13"/>
          <p:cNvSpPr/>
          <p:nvPr/>
        </p:nvSpPr>
        <p:spPr>
          <a:xfrm>
            <a:off x="910799" y="1864800"/>
            <a:ext cx="612000" cy="248512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単独の方式</a:t>
            </a:r>
          </a:p>
        </p:txBody>
      </p:sp>
      <p:sp>
        <p:nvSpPr>
          <p:cNvPr id="15" name="Rectangle 14"/>
          <p:cNvSpPr/>
          <p:nvPr/>
        </p:nvSpPr>
        <p:spPr>
          <a:xfrm>
            <a:off x="910799" y="4378720"/>
            <a:ext cx="612000" cy="99247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組み合わせ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565999" y="1864800"/>
            <a:ext cx="1408345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HTMLスライド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53545" y="1864800"/>
            <a:ext cx="2983394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ブラウザで表示するスライドをコードで書く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116140" y="1864800"/>
            <a:ext cx="1408345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別実装になる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03686" y="1864800"/>
            <a:ext cx="1583351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HTMLを書ける人だけ</a:t>
            </a:r>
          </a:p>
        </p:txBody>
      </p:sp>
      <p:sp>
        <p:nvSpPr>
          <p:cNvPr id="20" name="Rectangle 19"/>
          <p:cNvSpPr/>
          <p:nvPr/>
        </p:nvSpPr>
        <p:spPr>
          <a:xfrm>
            <a:off x="9266237" y="1864800"/>
            <a:ext cx="1933362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研修・登壇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565999" y="249328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565999" y="2493280"/>
            <a:ext cx="1408345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画像生成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053545" y="2493280"/>
            <a:ext cx="2983394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1ページを画像として生成する</a:t>
            </a:r>
          </a:p>
        </p:txBody>
      </p:sp>
      <p:sp>
        <p:nvSpPr>
          <p:cNvPr id="24" name="Rectangle 23"/>
          <p:cNvSpPr/>
          <p:nvPr/>
        </p:nvSpPr>
        <p:spPr>
          <a:xfrm>
            <a:off x="6116140" y="2493280"/>
            <a:ext cx="1408345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文字組みが崩れる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7603686" y="2493280"/>
            <a:ext cx="1583351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できない</a:t>
            </a:r>
          </a:p>
        </p:txBody>
      </p:sp>
      <p:sp>
        <p:nvSpPr>
          <p:cNvPr id="26" name="Rectangle 25"/>
          <p:cNvSpPr/>
          <p:nvPr/>
        </p:nvSpPr>
        <p:spPr>
          <a:xfrm>
            <a:off x="9266237" y="2493280"/>
            <a:ext cx="1933362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表紙・イメージ図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565999" y="312176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565999" y="3121760"/>
            <a:ext cx="1408345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テンプレ流し込み</a:t>
            </a:r>
          </a:p>
        </p:txBody>
      </p:sp>
      <p:sp>
        <p:nvSpPr>
          <p:cNvPr id="29" name="Rectangle 28"/>
          <p:cNvSpPr/>
          <p:nvPr/>
        </p:nvSpPr>
        <p:spPr>
          <a:xfrm>
            <a:off x="3053545" y="3121760"/>
            <a:ext cx="2983394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既存pptxの決まった枠に値を差し込む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16140" y="3121760"/>
            <a:ext cx="1408345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崩れない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03686" y="3121760"/>
            <a:ext cx="1583351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できる</a:t>
            </a:r>
          </a:p>
        </p:txBody>
      </p:sp>
      <p:sp>
        <p:nvSpPr>
          <p:cNvPr id="32" name="Rectangle 31"/>
          <p:cNvSpPr/>
          <p:nvPr/>
        </p:nvSpPr>
        <p:spPr>
          <a:xfrm>
            <a:off x="9266237" y="3121760"/>
            <a:ext cx="1933362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定型の帳票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1565999" y="375024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Rectangle 33"/>
          <p:cNvSpPr/>
          <p:nvPr/>
        </p:nvSpPr>
        <p:spPr>
          <a:xfrm>
            <a:off x="1565999" y="3750240"/>
            <a:ext cx="1408345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AI丸投げ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053545" y="3750240"/>
            <a:ext cx="2983394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生成サービスに任せ、独自形式で出力する</a:t>
            </a:r>
          </a:p>
        </p:txBody>
      </p:sp>
      <p:sp>
        <p:nvSpPr>
          <p:cNvPr id="36" name="Rectangle 35"/>
          <p:cNvSpPr/>
          <p:nvPr/>
        </p:nvSpPr>
        <p:spPr>
          <a:xfrm>
            <a:off x="6116140" y="3750240"/>
            <a:ext cx="1408345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合わせられない</a:t>
            </a:r>
          </a:p>
        </p:txBody>
      </p:sp>
      <p:sp>
        <p:nvSpPr>
          <p:cNvPr id="37" name="Rectangle 36"/>
          <p:cNvSpPr/>
          <p:nvPr/>
        </p:nvSpPr>
        <p:spPr>
          <a:xfrm>
            <a:off x="7603686" y="3750240"/>
            <a:ext cx="1583351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サービス上でのみ</a:t>
            </a:r>
          </a:p>
        </p:txBody>
      </p:sp>
      <p:sp>
        <p:nvSpPr>
          <p:cNvPr id="38" name="Rectangle 37"/>
          <p:cNvSpPr/>
          <p:nvPr/>
        </p:nvSpPr>
        <p:spPr>
          <a:xfrm>
            <a:off x="9266237" y="3750240"/>
            <a:ext cx="1933362" cy="6284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社内のたたき台</a:t>
            </a:r>
          </a:p>
        </p:txBody>
      </p:sp>
      <p:cxnSp>
        <p:nvCxnSpPr>
          <p:cNvPr id="39" name="Connector 38"/>
          <p:cNvCxnSpPr/>
          <p:nvPr/>
        </p:nvCxnSpPr>
        <p:spPr>
          <a:xfrm>
            <a:off x="1565999" y="437872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Rectangle 39"/>
          <p:cNvSpPr/>
          <p:nvPr/>
        </p:nvSpPr>
        <p:spPr>
          <a:xfrm>
            <a:off x="1565999" y="4378720"/>
            <a:ext cx="1408345" cy="1021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このキット</a:t>
            </a:r>
          </a:p>
        </p:txBody>
      </p:sp>
      <p:sp>
        <p:nvSpPr>
          <p:cNvPr id="41" name="Rectangle 40"/>
          <p:cNvSpPr/>
          <p:nvPr/>
        </p:nvSpPr>
        <p:spPr>
          <a:xfrm>
            <a:off x="3053545" y="4378720"/>
            <a:ext cx="2983394" cy="1021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台紙の継承・AIによる構成と文章・Pythonによる図解を、役割で分けて組み合わせる</a:t>
            </a:r>
          </a:p>
        </p:txBody>
      </p:sp>
      <p:sp>
        <p:nvSpPr>
          <p:cNvPr id="42" name="Rectangle 41"/>
          <p:cNvSpPr/>
          <p:nvPr/>
        </p:nvSpPr>
        <p:spPr>
          <a:xfrm>
            <a:off x="6116140" y="4378720"/>
            <a:ext cx="1408345" cy="1021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崩れない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603686" y="4378720"/>
            <a:ext cx="1583351" cy="1021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pptxとして可能</a:t>
            </a:r>
          </a:p>
        </p:txBody>
      </p:sp>
      <p:sp>
        <p:nvSpPr>
          <p:cNvPr id="44" name="Rectangle 43"/>
          <p:cNvSpPr/>
          <p:nvPr/>
        </p:nvSpPr>
        <p:spPr>
          <a:xfrm>
            <a:off x="9266237" y="4378720"/>
            <a:ext cx="1933362" cy="102128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顧客提出の調査資料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単独の方式はどれかを必ず諦めており、両立させるには役割を分けるほかありません</a:t>
            </a:r>
          </a:p>
        </p:txBody>
      </p:sp>
      <p:sp>
        <p:nvSpPr>
          <p:cNvPr id="46" name="Isosceles Triangle 45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単独の方式はどれかを必ず諦めており、両立させるには役割を分けるほかありません</a:t>
            </a:r>
          </a:p>
        </p:txBody>
      </p:sp>
      <p:sp>
        <p:nvSpPr>
          <p:cNvPr id="48" name="Isosceles Triangle 47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Ⅳ</a:t>
            </a:r>
          </a:p>
        </p:txBody>
      </p:sp>
      <p:sp>
        <p:nvSpPr>
          <p:cNvPr id="50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方式の比較</a:t>
            </a:r>
          </a:p>
        </p:txBody>
      </p:sp>
      <p:sp>
        <p:nvSpPr>
          <p:cNvPr id="51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テンプレ準拠は、ロゴ位置・配色・書体・余白・ページ番号がテンプレ定義どおりかで判断している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出所：キット開発時の比較検証</a:t>
            </a:r>
          </a:p>
        </p:txBody>
      </p:sp>
      <p:sp>
        <p:nvSpPr>
          <p:cNvPr id="52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テンプレ準拠と生成後の編集の2軸で見ると、両立できている方式は限られます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0799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2軸で見る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910799" y="1814400"/>
            <a:ext cx="31800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10799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4800" y="1908000"/>
            <a:ext cx="3036000" cy="777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50" b="1">
                <a:solidFill>
                  <a:schemeClr val="tx1"/>
                </a:solidFill>
                <a:latin typeface="Arial"/>
                <a:ea typeface="Yu Gothic"/>
              </a:rPr>
              <a:t>縦に生成後の編集可否、横にテンプレ準拠を取って方式を配置する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0799" y="2786399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方式の位置づけ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297800" y="1620000"/>
            <a:ext cx="0" cy="4572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186199" y="3794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4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両立が要る理由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04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04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800" y="1908000"/>
            <a:ext cx="3036000" cy="777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提出した資料は先方の手で直されるため、pptxとして開けることが条件になる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4800" y="2786399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提出後に起きること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891800" y="1620000"/>
            <a:ext cx="0" cy="4572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780200" y="3794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8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このキットの位置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098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098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42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台紙の継承で準拠を担保し、出力が通常のpptxなので編集も残る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8800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満たしている条件</a:t>
            </a:r>
          </a:p>
        </p:txBody>
      </p:sp>
      <p:sp>
        <p:nvSpPr>
          <p:cNvPr id="23" name="Rectangle 22"/>
          <p:cNvSpPr/>
          <p:nvPr/>
        </p:nvSpPr>
        <p:spPr>
          <a:xfrm>
            <a:off x="1666800" y="3002400"/>
            <a:ext cx="1212000" cy="1360799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400" rIns="504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AI丸投げ</a:t>
            </a:r>
          </a:p>
        </p:txBody>
      </p:sp>
      <p:sp>
        <p:nvSpPr>
          <p:cNvPr id="24" name="Rectangle 23"/>
          <p:cNvSpPr/>
          <p:nvPr/>
        </p:nvSpPr>
        <p:spPr>
          <a:xfrm>
            <a:off x="2878800" y="3002400"/>
            <a:ext cx="1212000" cy="1360799"/>
          </a:xfrm>
          <a:prstGeom prst="rect">
            <a:avLst/>
          </a:prstGeom>
          <a:solidFill>
            <a:schemeClr val="bg2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400" rIns="504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accent1"/>
                </a:solidFill>
                <a:latin typeface="Arial"/>
                <a:ea typeface="Yu Gothic"/>
              </a:rPr>
              <a:t>テンプレ流し込み
このキット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108800" y="3002400"/>
            <a:ext cx="486000" cy="13607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pptxで直せる</a:t>
            </a:r>
          </a:p>
        </p:txBody>
      </p:sp>
      <p:sp>
        <p:nvSpPr>
          <p:cNvPr id="26" name="Rectangle 25"/>
          <p:cNvSpPr/>
          <p:nvPr/>
        </p:nvSpPr>
        <p:spPr>
          <a:xfrm>
            <a:off x="1666800" y="4363200"/>
            <a:ext cx="1212000" cy="1360799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400" rIns="504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画像生成
HTMLスライド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878800" y="4363200"/>
            <a:ext cx="1212000" cy="1360799"/>
          </a:xfrm>
          <a:prstGeom prst="rect">
            <a:avLst/>
          </a:prstGeom>
          <a:noFill/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0400" rIns="504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該当なし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108800" y="4363200"/>
            <a:ext cx="486000" cy="1360799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直せず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666800" y="5752799"/>
            <a:ext cx="1212000" cy="20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合わない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2878800" y="5752799"/>
            <a:ext cx="1212000" cy="201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崩れない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666800" y="5975999"/>
            <a:ext cx="242400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TextBox 31"/>
          <p:cNvSpPr txBox="1"/>
          <p:nvPr/>
        </p:nvSpPr>
        <p:spPr>
          <a:xfrm>
            <a:off x="1666800" y="5997600"/>
            <a:ext cx="2424000" cy="2088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テンプレ準拠</a:t>
            </a:r>
          </a:p>
        </p:txBody>
      </p:sp>
      <p:sp>
        <p:nvSpPr>
          <p:cNvPr id="33" name="TextBox 32"/>
          <p:cNvSpPr txBox="1"/>
          <p:nvPr/>
        </p:nvSpPr>
        <p:spPr>
          <a:xfrm rot="16200000">
            <a:off x="-467999" y="4255199"/>
            <a:ext cx="2721599" cy="21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ctr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生成後の編集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4504800" y="3002400"/>
            <a:ext cx="1971600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資料を提出する</a:t>
            </a:r>
          </a:p>
        </p:txBody>
      </p:sp>
      <p:sp>
        <p:nvSpPr>
          <p:cNvPr id="35" name="Down Arrow 34"/>
          <p:cNvSpPr/>
          <p:nvPr/>
        </p:nvSpPr>
        <p:spPr>
          <a:xfrm>
            <a:off x="5418600" y="3531599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562800" y="34884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顧客・社内の関係者へ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04800" y="3866400"/>
            <a:ext cx="1971600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修正の要望が出る</a:t>
            </a:r>
          </a:p>
        </p:txBody>
      </p:sp>
      <p:sp>
        <p:nvSpPr>
          <p:cNvPr id="38" name="Down Arrow 37"/>
          <p:cNvSpPr/>
          <p:nvPr/>
        </p:nvSpPr>
        <p:spPr>
          <a:xfrm>
            <a:off x="5418600" y="43956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562800" y="43524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数値の更新、表現の調整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4504800" y="4730400"/>
            <a:ext cx="1971600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先方が直す</a:t>
            </a:r>
          </a:p>
        </p:txBody>
      </p:sp>
      <p:sp>
        <p:nvSpPr>
          <p:cNvPr id="41" name="Down Arrow 40"/>
          <p:cNvSpPr/>
          <p:nvPr/>
        </p:nvSpPr>
        <p:spPr>
          <a:xfrm>
            <a:off x="5418600" y="52596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6562800" y="52164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直せなければ作り手に戻る</a:t>
            </a:r>
          </a:p>
        </p:txBody>
      </p:sp>
      <p:sp>
        <p:nvSpPr>
          <p:cNvPr id="43" name="Rounded Rectangle 42"/>
          <p:cNvSpPr/>
          <p:nvPr/>
        </p:nvSpPr>
        <p:spPr>
          <a:xfrm>
            <a:off x="4504800" y="5594400"/>
            <a:ext cx="1971600" cy="486000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版が分かれない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098800" y="2779200"/>
            <a:ext cx="1149436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条件</a:t>
            </a:r>
          </a:p>
        </p:txBody>
      </p:sp>
      <p:cxnSp>
        <p:nvCxnSpPr>
          <p:cNvPr id="45" name="Connector 44"/>
          <p:cNvCxnSpPr/>
          <p:nvPr/>
        </p:nvCxnSpPr>
        <p:spPr>
          <a:xfrm>
            <a:off x="8098800" y="3052799"/>
            <a:ext cx="1149436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6" name="TextBox 45"/>
          <p:cNvSpPr txBox="1"/>
          <p:nvPr/>
        </p:nvSpPr>
        <p:spPr>
          <a:xfrm>
            <a:off x="9327436" y="2779200"/>
            <a:ext cx="1872163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このキットでの扱い</a:t>
            </a:r>
          </a:p>
        </p:txBody>
      </p:sp>
      <p:cxnSp>
        <p:nvCxnSpPr>
          <p:cNvPr id="47" name="Connector 46"/>
          <p:cNvCxnSpPr/>
          <p:nvPr/>
        </p:nvCxnSpPr>
        <p:spPr>
          <a:xfrm>
            <a:off x="9327436" y="3052799"/>
            <a:ext cx="1872164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8" name="Rectangle 47"/>
          <p:cNvSpPr/>
          <p:nvPr/>
        </p:nvSpPr>
        <p:spPr>
          <a:xfrm>
            <a:off x="8098800" y="3096000"/>
            <a:ext cx="1149436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テンプレ準拠</a:t>
            </a:r>
          </a:p>
        </p:txBody>
      </p:sp>
      <p:sp>
        <p:nvSpPr>
          <p:cNvPr id="49" name="Rectangle 48"/>
          <p:cNvSpPr/>
          <p:nvPr/>
        </p:nvSpPr>
        <p:spPr>
          <a:xfrm>
            <a:off x="9327436" y="3096000"/>
            <a:ext cx="1872163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台紙の版面を継承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098800" y="3729600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Rectangle 50"/>
          <p:cNvSpPr/>
          <p:nvPr/>
        </p:nvSpPr>
        <p:spPr>
          <a:xfrm>
            <a:off x="8098800" y="3729600"/>
            <a:ext cx="1149436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図解の作り込み</a:t>
            </a:r>
          </a:p>
        </p:txBody>
      </p:sp>
      <p:sp>
        <p:nvSpPr>
          <p:cNvPr id="52" name="Rectangle 51"/>
          <p:cNvSpPr/>
          <p:nvPr/>
        </p:nvSpPr>
        <p:spPr>
          <a:xfrm>
            <a:off x="9327436" y="3729600"/>
            <a:ext cx="1872163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Pythonで描画</a:t>
            </a:r>
          </a:p>
        </p:txBody>
      </p:sp>
      <p:cxnSp>
        <p:nvCxnSpPr>
          <p:cNvPr id="53" name="Connector 52"/>
          <p:cNvCxnSpPr/>
          <p:nvPr/>
        </p:nvCxnSpPr>
        <p:spPr>
          <a:xfrm>
            <a:off x="8098800" y="4363200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4" name="Rectangle 53"/>
          <p:cNvSpPr/>
          <p:nvPr/>
        </p:nvSpPr>
        <p:spPr>
          <a:xfrm>
            <a:off x="8098800" y="4363200"/>
            <a:ext cx="1149436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構成と文章</a:t>
            </a:r>
          </a:p>
        </p:txBody>
      </p:sp>
      <p:sp>
        <p:nvSpPr>
          <p:cNvPr id="55" name="Rectangle 54"/>
          <p:cNvSpPr/>
          <p:nvPr/>
        </p:nvSpPr>
        <p:spPr>
          <a:xfrm>
            <a:off x="9327436" y="4363200"/>
            <a:ext cx="1872163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AIが担当</a:t>
            </a:r>
          </a:p>
        </p:txBody>
      </p:sp>
      <p:cxnSp>
        <p:nvCxnSpPr>
          <p:cNvPr id="56" name="Connector 55"/>
          <p:cNvCxnSpPr/>
          <p:nvPr/>
        </p:nvCxnSpPr>
        <p:spPr>
          <a:xfrm>
            <a:off x="8098800" y="4996800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7" name="Rectangle 56"/>
          <p:cNvSpPr/>
          <p:nvPr/>
        </p:nvSpPr>
        <p:spPr>
          <a:xfrm>
            <a:off x="8098800" y="4996800"/>
            <a:ext cx="1149436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生成後の編集</a:t>
            </a:r>
          </a:p>
        </p:txBody>
      </p:sp>
      <p:sp>
        <p:nvSpPr>
          <p:cNvPr id="58" name="Rectangle 57"/>
          <p:cNvSpPr/>
          <p:nvPr/>
        </p:nvSpPr>
        <p:spPr>
          <a:xfrm>
            <a:off x="9327436" y="4996800"/>
            <a:ext cx="1872163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通常のpptx</a:t>
            </a:r>
          </a:p>
        </p:txBody>
      </p:sp>
      <p:cxnSp>
        <p:nvCxnSpPr>
          <p:cNvPr id="59" name="Connector 58"/>
          <p:cNvCxnSpPr/>
          <p:nvPr/>
        </p:nvCxnSpPr>
        <p:spPr>
          <a:xfrm>
            <a:off x="8098800" y="5630400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0" name="Rectangle 59"/>
          <p:cNvSpPr/>
          <p:nvPr/>
        </p:nvSpPr>
        <p:spPr>
          <a:xfrm>
            <a:off x="8098800" y="5630400"/>
            <a:ext cx="1149436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体裁の検査</a:t>
            </a:r>
          </a:p>
        </p:txBody>
      </p:sp>
      <p:sp>
        <p:nvSpPr>
          <p:cNvPr id="61" name="Rectangle 60"/>
          <p:cNvSpPr/>
          <p:nvPr/>
        </p:nvSpPr>
        <p:spPr>
          <a:xfrm>
            <a:off x="9327436" y="5630400"/>
            <a:ext cx="1872163" cy="6335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生成のたびに自動</a:t>
            </a:r>
          </a:p>
        </p:txBody>
      </p:sp>
      <p:sp>
        <p:nvSpPr>
          <p:cNvPr id="62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Ⅳ</a:t>
            </a:r>
          </a:p>
        </p:txBody>
      </p:sp>
      <p:sp>
        <p:nvSpPr>
          <p:cNvPr id="63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方式の位置づけ</a:t>
            </a:r>
          </a:p>
        </p:txBody>
      </p:sp>
      <p:sp>
        <p:nvSpPr>
          <p:cNvPr id="64" name="ADL nav"/>
          <p:cNvSpPr/>
          <p:nvPr/>
        </p:nvSpPr>
        <p:spPr>
          <a:xfrm>
            <a:off x="8136000" y="100800"/>
            <a:ext cx="187200" cy="14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1</a:t>
            </a:r>
          </a:p>
        </p:txBody>
      </p:sp>
      <p:sp>
        <p:nvSpPr>
          <p:cNvPr id="65" name="ADL nav"/>
          <p:cNvSpPr/>
          <p:nvPr/>
        </p:nvSpPr>
        <p:spPr>
          <a:xfrm>
            <a:off x="8337600" y="100800"/>
            <a:ext cx="2750400" cy="140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1">
                <a:solidFill>
                  <a:schemeClr val="tx1"/>
                </a:solidFill>
                <a:latin typeface="Arial"/>
                <a:ea typeface="Yu Gothic"/>
              </a:rPr>
              <a:t>2軸で見る</a:t>
            </a:r>
          </a:p>
        </p:txBody>
      </p:sp>
      <p:sp>
        <p:nvSpPr>
          <p:cNvPr id="66" name="ADL nav"/>
          <p:cNvSpPr/>
          <p:nvPr/>
        </p:nvSpPr>
        <p:spPr>
          <a:xfrm>
            <a:off x="8136000" y="251999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2</a:t>
            </a:r>
          </a:p>
        </p:txBody>
      </p:sp>
      <p:sp>
        <p:nvSpPr>
          <p:cNvPr id="67" name="ADL nav"/>
          <p:cNvSpPr/>
          <p:nvPr/>
        </p:nvSpPr>
        <p:spPr>
          <a:xfrm>
            <a:off x="8337600" y="251999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両立が要る理由</a:t>
            </a:r>
          </a:p>
        </p:txBody>
      </p:sp>
      <p:sp>
        <p:nvSpPr>
          <p:cNvPr id="68" name="ADL nav"/>
          <p:cNvSpPr/>
          <p:nvPr/>
        </p:nvSpPr>
        <p:spPr>
          <a:xfrm>
            <a:off x="8136000" y="403200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3</a:t>
            </a:r>
          </a:p>
        </p:txBody>
      </p:sp>
      <p:sp>
        <p:nvSpPr>
          <p:cNvPr id="69" name="ADL nav"/>
          <p:cNvSpPr/>
          <p:nvPr/>
        </p:nvSpPr>
        <p:spPr>
          <a:xfrm>
            <a:off x="8337600" y="403200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このキットの位置</a:t>
            </a:r>
          </a:p>
        </p:txBody>
      </p:sp>
      <p:sp>
        <p:nvSpPr>
          <p:cNvPr id="70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出所：キット開発時の比較検証</a:t>
            </a:r>
          </a:p>
        </p:txBody>
      </p:sp>
      <p:sp>
        <p:nvSpPr>
          <p:cNvPr id="71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テンプレ流し込み・AI生成・Python図解を、役割で分けて組み合わせています</a:t>
            </a:r>
          </a:p>
        </p:txBody>
      </p:sp>
      <p:sp>
        <p:nvSpPr>
          <p:cNvPr id="4" name="Chevron 3"/>
          <p:cNvSpPr/>
          <p:nvPr/>
        </p:nvSpPr>
        <p:spPr>
          <a:xfrm>
            <a:off x="1846800" y="1548000"/>
            <a:ext cx="3067200" cy="309600"/>
          </a:xfrm>
          <a:prstGeom prst="chevron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テンプレ流し込み</a:t>
            </a:r>
          </a:p>
        </p:txBody>
      </p:sp>
      <p:sp>
        <p:nvSpPr>
          <p:cNvPr id="5" name="Chevron 4"/>
          <p:cNvSpPr/>
          <p:nvPr/>
        </p:nvSpPr>
        <p:spPr>
          <a:xfrm>
            <a:off x="5029200" y="1548000"/>
            <a:ext cx="3067200" cy="309600"/>
          </a:xfrm>
          <a:prstGeom prst="chevron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AI生成</a:t>
            </a:r>
          </a:p>
        </p:txBody>
      </p:sp>
      <p:sp>
        <p:nvSpPr>
          <p:cNvPr id="6" name="Chevron 5"/>
          <p:cNvSpPr/>
          <p:nvPr/>
        </p:nvSpPr>
        <p:spPr>
          <a:xfrm>
            <a:off x="8211600" y="1548000"/>
            <a:ext cx="3067200" cy="309600"/>
          </a:xfrm>
          <a:prstGeom prst="chevron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Python図解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0799" y="1922400"/>
            <a:ext cx="828000" cy="839688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担当範囲</a:t>
            </a:r>
          </a:p>
        </p:txBody>
      </p:sp>
      <p:sp>
        <p:nvSpPr>
          <p:cNvPr id="8" name="Rectangle 7"/>
          <p:cNvSpPr/>
          <p:nvPr/>
        </p:nvSpPr>
        <p:spPr>
          <a:xfrm>
            <a:off x="1846800" y="1922400"/>
            <a:ext cx="3067200" cy="8396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体裁に関わる部分をすべて担当する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書き手が触らないため、崩しようがない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0" y="1922400"/>
            <a:ext cx="3067200" cy="8396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構成と文章、型の選択を担当する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足りない情報は先に質問して埋める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11600" y="1922400"/>
            <a:ext cx="3067200" cy="839688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050" b="0">
                <a:solidFill>
                  <a:schemeClr val="tx1"/>
                </a:solidFill>
                <a:latin typeface="Arial"/>
                <a:ea typeface="Yu Gothic"/>
              </a:rPr>
              <a:t>•  表・格子・マトリクス・フローを座標計算で描く</a:t>
            </a:r>
          </a:p>
          <a:p>
            <a:pPr algn="l">
              <a:spcAft>
                <a:spcPts val="150"/>
              </a:spcAft>
            </a:pPr>
            <a:r>
              <a:rPr sz="1050" b="0">
                <a:solidFill>
                  <a:schemeClr val="tx1"/>
                </a:solidFill>
                <a:latin typeface="Arial"/>
                <a:ea typeface="Yu Gothic"/>
              </a:rPr>
              <a:t>•  文字量に応じて行送りと文字サイズが決まる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10799" y="2823288"/>
            <a:ext cx="10368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0799" y="2884488"/>
            <a:ext cx="828000" cy="176334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具体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6800" y="2884488"/>
            <a:ext cx="1491804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担当する要素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846800" y="3158088"/>
            <a:ext cx="1491804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417804" y="2884488"/>
            <a:ext cx="1416995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出どころ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417804" y="3158088"/>
            <a:ext cx="1416996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846800" y="3201288"/>
            <a:ext cx="1491804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ロゴ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417804" y="3201288"/>
            <a:ext cx="1416995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版面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846800" y="3442379"/>
            <a:ext cx="3067199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846800" y="3442379"/>
            <a:ext cx="1491804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配色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417804" y="3442379"/>
            <a:ext cx="1416995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テーマ12色</a:t>
            </a:r>
          </a:p>
        </p:txBody>
      </p:sp>
      <p:cxnSp>
        <p:nvCxnSpPr>
          <p:cNvPr id="22" name="Connector 21"/>
          <p:cNvCxnSpPr/>
          <p:nvPr/>
        </p:nvCxnSpPr>
        <p:spPr>
          <a:xfrm>
            <a:off x="1846800" y="3683470"/>
            <a:ext cx="3067199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ectangle 22"/>
          <p:cNvSpPr/>
          <p:nvPr/>
        </p:nvSpPr>
        <p:spPr>
          <a:xfrm>
            <a:off x="1846800" y="3683470"/>
            <a:ext cx="1491804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書体</a:t>
            </a:r>
          </a:p>
        </p:txBody>
      </p:sp>
      <p:sp>
        <p:nvSpPr>
          <p:cNvPr id="24" name="Rectangle 23"/>
          <p:cNvSpPr/>
          <p:nvPr/>
        </p:nvSpPr>
        <p:spPr>
          <a:xfrm>
            <a:off x="3417804" y="3683470"/>
            <a:ext cx="1416995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テーマ定義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1846800" y="3924561"/>
            <a:ext cx="3067199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ectangle 25"/>
          <p:cNvSpPr/>
          <p:nvPr/>
        </p:nvSpPr>
        <p:spPr>
          <a:xfrm>
            <a:off x="1846800" y="3924561"/>
            <a:ext cx="1491804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余白</a:t>
            </a:r>
          </a:p>
        </p:txBody>
      </p:sp>
      <p:sp>
        <p:nvSpPr>
          <p:cNvPr id="27" name="Rectangle 26"/>
          <p:cNvSpPr/>
          <p:nvPr/>
        </p:nvSpPr>
        <p:spPr>
          <a:xfrm>
            <a:off x="3417804" y="3924561"/>
            <a:ext cx="1416995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版面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846800" y="4165651"/>
            <a:ext cx="3067199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846800" y="4165651"/>
            <a:ext cx="1491804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ページ番号</a:t>
            </a:r>
          </a:p>
        </p:txBody>
      </p:sp>
      <p:sp>
        <p:nvSpPr>
          <p:cNvPr id="30" name="Rectangle 29"/>
          <p:cNvSpPr/>
          <p:nvPr/>
        </p:nvSpPr>
        <p:spPr>
          <a:xfrm>
            <a:off x="3417804" y="4165651"/>
            <a:ext cx="1416995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台紙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846800" y="4406742"/>
            <a:ext cx="3067199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846800" y="4406742"/>
            <a:ext cx="1491804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表紙・目次・章扉</a:t>
            </a:r>
          </a:p>
        </p:txBody>
      </p:sp>
      <p:sp>
        <p:nvSpPr>
          <p:cNvPr id="33" name="Rectangle 32"/>
          <p:cNvSpPr/>
          <p:nvPr/>
        </p:nvSpPr>
        <p:spPr>
          <a:xfrm>
            <a:off x="3417804" y="4406742"/>
            <a:ext cx="1416995" cy="24109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版面</a:t>
            </a:r>
          </a:p>
        </p:txBody>
      </p:sp>
      <p:sp>
        <p:nvSpPr>
          <p:cNvPr id="34" name="Rectangle 33"/>
          <p:cNvSpPr/>
          <p:nvPr/>
        </p:nvSpPr>
        <p:spPr>
          <a:xfrm>
            <a:off x="5029200" y="2884488"/>
            <a:ext cx="3067200" cy="7916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050" b="1">
                <a:solidFill>
                  <a:schemeClr val="tx1"/>
                </a:solidFill>
                <a:latin typeface="Arial"/>
                <a:ea typeface="Yu Gothic"/>
              </a:rPr>
              <a:t>担当する範囲</a:t>
            </a:r>
          </a:p>
          <a:p>
            <a:pPr algn="l">
              <a:spcAft>
                <a:spcPts val="200"/>
              </a:spcAft>
            </a:pPr>
            <a:r>
              <a:rPr sz="900" b="0">
                <a:solidFill>
                  <a:schemeClr val="tx1"/>
                </a:solidFill>
                <a:latin typeface="Arial"/>
                <a:ea typeface="Yu Gothic"/>
              </a:rPr>
              <a:t>全体の構成、各ページの主張、本文の文章、ページごとの型の選択</a:t>
            </a:r>
          </a:p>
        </p:txBody>
      </p:sp>
      <p:sp>
        <p:nvSpPr>
          <p:cNvPr id="35" name="Rectangle 34"/>
          <p:cNvSpPr/>
          <p:nvPr/>
        </p:nvSpPr>
        <p:spPr>
          <a:xfrm>
            <a:off x="5029200" y="3856161"/>
            <a:ext cx="3067200" cy="7916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050" b="1">
                <a:solidFill>
                  <a:schemeClr val="tx1"/>
                </a:solidFill>
                <a:latin typeface="Arial"/>
                <a:ea typeface="Yu Gothic"/>
              </a:rPr>
              <a:t>担当しない範囲</a:t>
            </a:r>
          </a:p>
          <a:p>
            <a:pPr algn="l">
              <a:spcAft>
                <a:spcPts val="200"/>
              </a:spcAft>
            </a:pPr>
            <a:r>
              <a:rPr sz="900" b="0">
                <a:solidFill>
                  <a:schemeClr val="tx1"/>
                </a:solidFill>
                <a:latin typeface="Arial"/>
                <a:ea typeface="Yu Gothic"/>
              </a:rPr>
              <a:t>座標の計算と体裁の適用。ここは機械が持つため、AIの出力ぶれが体裁に伝播しない</a:t>
            </a:r>
          </a:p>
        </p:txBody>
      </p:sp>
      <p:sp>
        <p:nvSpPr>
          <p:cNvPr id="36" name="Rectangle 35"/>
          <p:cNvSpPr/>
          <p:nvPr/>
        </p:nvSpPr>
        <p:spPr>
          <a:xfrm>
            <a:off x="8211600" y="2884488"/>
            <a:ext cx="3067200" cy="7916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50" b="1">
                <a:solidFill>
                  <a:schemeClr val="tx1"/>
                </a:solidFill>
                <a:latin typeface="Arial"/>
                <a:ea typeface="Yu Gothic"/>
              </a:rPr>
              <a:t>描けるもの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縦罫のない表、行×列の格子、2軸マトリクス、縦横のフロー、棒・折れ線グラフ、番号バッジや矢印などの部品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211600" y="3856161"/>
            <a:ext cx="3067200" cy="79167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050" b="1">
                <a:solidFill>
                  <a:schemeClr val="tx1"/>
                </a:solidFill>
                <a:latin typeface="Arial"/>
                <a:ea typeface="Yu Gothic"/>
              </a:rPr>
              <a:t>効く場面</a:t>
            </a:r>
          </a:p>
          <a:p>
            <a:pPr algn="l">
              <a:spcAft>
                <a:spcPts val="200"/>
              </a:spcAft>
            </a:pPr>
            <a:r>
              <a:rPr sz="900" b="0">
                <a:solidFill>
                  <a:schemeClr val="tx1"/>
                </a:solidFill>
                <a:latin typeface="Arial"/>
                <a:ea typeface="Yu Gothic"/>
              </a:rPr>
              <a:t>与えられた高さを使い切るため、行数が少なくても間延びしない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910799" y="4709033"/>
            <a:ext cx="10368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910799" y="4770233"/>
            <a:ext cx="828000" cy="62976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得られるもの</a:t>
            </a:r>
          </a:p>
        </p:txBody>
      </p:sp>
      <p:sp>
        <p:nvSpPr>
          <p:cNvPr id="40" name="Rectangle 39"/>
          <p:cNvSpPr/>
          <p:nvPr/>
        </p:nvSpPr>
        <p:spPr>
          <a:xfrm>
            <a:off x="1846800" y="4770233"/>
            <a:ext cx="30672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体裁が自動で正しくなる</a:t>
            </a:r>
          </a:p>
        </p:txBody>
      </p:sp>
      <p:sp>
        <p:nvSpPr>
          <p:cNvPr id="41" name="Rectangle 40"/>
          <p:cNvSpPr/>
          <p:nvPr/>
        </p:nvSpPr>
        <p:spPr>
          <a:xfrm>
            <a:off x="5029200" y="4770233"/>
            <a:ext cx="30672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中身が案件に合わせて作られる</a:t>
            </a:r>
          </a:p>
        </p:txBody>
      </p:sp>
      <p:sp>
        <p:nvSpPr>
          <p:cNvPr id="42" name="Rectangle 41"/>
          <p:cNvSpPr/>
          <p:nvPr/>
        </p:nvSpPr>
        <p:spPr>
          <a:xfrm>
            <a:off x="8211600" y="4770233"/>
            <a:ext cx="30672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図解の品質が生成ごとにぶれない</a:t>
            </a:r>
          </a:p>
        </p:txBody>
      </p:sp>
      <p:sp>
        <p:nvSpPr>
          <p:cNvPr id="43" name="Oval 42"/>
          <p:cNvSpPr/>
          <p:nvPr/>
        </p:nvSpPr>
        <p:spPr>
          <a:xfrm>
            <a:off x="4859999" y="3517200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44" name="Oval 43"/>
          <p:cNvSpPr/>
          <p:nvPr/>
        </p:nvSpPr>
        <p:spPr>
          <a:xfrm>
            <a:off x="8042400" y="3517200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どれか1つを外すと、体裁・中身・図解のいずれかが必ず落ちます</a:t>
            </a:r>
          </a:p>
        </p:txBody>
      </p:sp>
      <p:sp>
        <p:nvSpPr>
          <p:cNvPr id="46" name="Isosceles Triangle 45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7" name="Rounded Rectangle 46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どれか1つを外すと、体裁・中身・図解のいずれかが必ず落ちます</a:t>
            </a:r>
          </a:p>
        </p:txBody>
      </p:sp>
      <p:sp>
        <p:nvSpPr>
          <p:cNvPr id="48" name="Isosceles Triangle 47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Ⅳ</a:t>
            </a:r>
          </a:p>
        </p:txBody>
      </p:sp>
      <p:sp>
        <p:nvSpPr>
          <p:cNvPr id="50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3方式の組み合わせ</a:t>
            </a:r>
          </a:p>
        </p:txBody>
      </p:sp>
      <p:sp>
        <p:nvSpPr>
          <p:cNvPr id="51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出所：キット設計仕様</a:t>
            </a:r>
          </a:p>
        </p:txBody>
      </p:sp>
      <p:sp>
        <p:nvSpPr>
          <p:cNvPr id="52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0799" y="856800"/>
            <a:ext cx="10353600" cy="516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chemeClr val="bg1"/>
                </a:solidFill>
                <a:latin typeface="Arial"/>
                <a:ea typeface="Yu Gothic"/>
              </a:rPr>
              <a:t>5   キットの使い方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使うときは、キットをスキルとして置き、テーマと出力先を伝えるだけです</a:t>
            </a:r>
          </a:p>
        </p:txBody>
      </p:sp>
      <p:sp>
        <p:nvSpPr>
          <p:cNvPr id="4" name="Chevron 3"/>
          <p:cNvSpPr/>
          <p:nvPr/>
        </p:nvSpPr>
        <p:spPr>
          <a:xfrm>
            <a:off x="1846800" y="1548000"/>
            <a:ext cx="3067200" cy="309600"/>
          </a:xfrm>
          <a:prstGeom prst="chevron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1. 置く</a:t>
            </a:r>
          </a:p>
        </p:txBody>
      </p:sp>
      <p:sp>
        <p:nvSpPr>
          <p:cNvPr id="5" name="Chevron 4"/>
          <p:cNvSpPr/>
          <p:nvPr/>
        </p:nvSpPr>
        <p:spPr>
          <a:xfrm>
            <a:off x="5029200" y="1548000"/>
            <a:ext cx="3067200" cy="309600"/>
          </a:xfrm>
          <a:prstGeom prst="chevron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2. 読み込ませる</a:t>
            </a:r>
          </a:p>
        </p:txBody>
      </p:sp>
      <p:sp>
        <p:nvSpPr>
          <p:cNvPr id="6" name="Chevron 5"/>
          <p:cNvSpPr/>
          <p:nvPr/>
        </p:nvSpPr>
        <p:spPr>
          <a:xfrm>
            <a:off x="8211600" y="1548000"/>
            <a:ext cx="3067200" cy="309600"/>
          </a:xfrm>
          <a:prstGeom prst="chevron">
            <a:avLst/>
          </a:prstGeom>
          <a:solidFill>
            <a:schemeClr val="bg1"/>
          </a:solidFill>
          <a:ln w="9525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3. 呼ぶ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0799" y="1922400"/>
            <a:ext cx="828000" cy="1037164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やること</a:t>
            </a:r>
          </a:p>
        </p:txBody>
      </p:sp>
      <p:sp>
        <p:nvSpPr>
          <p:cNvPr id="8" name="Rectangle 7"/>
          <p:cNvSpPr/>
          <p:nvPr/>
        </p:nvSpPr>
        <p:spPr>
          <a:xfrm>
            <a:off x="1846800" y="1922400"/>
            <a:ext cx="3067200" cy="10371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フォルダごとコピーする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置き場所によって呼び出せる範囲が変わる</a:t>
            </a:r>
          </a:p>
        </p:txBody>
      </p:sp>
      <p:sp>
        <p:nvSpPr>
          <p:cNvPr id="9" name="Rectangle 8"/>
          <p:cNvSpPr/>
          <p:nvPr/>
        </p:nvSpPr>
        <p:spPr>
          <a:xfrm>
            <a:off x="5029200" y="1922400"/>
            <a:ext cx="3067200" cy="10371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同梱のSKILL.mdが用途を宣言する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CLAUDE.mdが規範の本体として読まれる</a:t>
            </a:r>
          </a:p>
        </p:txBody>
      </p:sp>
      <p:sp>
        <p:nvSpPr>
          <p:cNvPr id="10" name="Rectangle 9"/>
          <p:cNvSpPr/>
          <p:nvPr/>
        </p:nvSpPr>
        <p:spPr>
          <a:xfrm>
            <a:off x="8211600" y="1922400"/>
            <a:ext cx="3067200" cy="1037164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テーマと出力先を伝えれば足りる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不足はキット側から質問が返る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910799" y="3020764"/>
            <a:ext cx="10368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910799" y="3081964"/>
            <a:ext cx="828000" cy="228176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中身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846800" y="3081964"/>
            <a:ext cx="124903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置き場所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1846800" y="3355564"/>
            <a:ext cx="124903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3175030" y="3081964"/>
            <a:ext cx="1138345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呼び出せる範囲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3175030" y="3355564"/>
            <a:ext cx="1138346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Up-Down Arrow 16"/>
          <p:cNvSpPr/>
          <p:nvPr/>
        </p:nvSpPr>
        <p:spPr>
          <a:xfrm>
            <a:off x="4457376" y="3434764"/>
            <a:ext cx="144000" cy="1856962"/>
          </a:xfrm>
          <a:prstGeom prst="up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4644575" y="3398764"/>
            <a:ext cx="233424" cy="196496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常用するなら前者</a:t>
            </a:r>
          </a:p>
        </p:txBody>
      </p:sp>
      <p:sp>
        <p:nvSpPr>
          <p:cNvPr id="19" name="Rectangle 18"/>
          <p:cNvSpPr/>
          <p:nvPr/>
        </p:nvSpPr>
        <p:spPr>
          <a:xfrm>
            <a:off x="1846800" y="3398764"/>
            <a:ext cx="1249030" cy="121640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~/.claude/skills/ の下</a:t>
            </a:r>
          </a:p>
        </p:txBody>
      </p:sp>
      <p:sp>
        <p:nvSpPr>
          <p:cNvPr id="20" name="Rectangle 19"/>
          <p:cNvSpPr/>
          <p:nvPr/>
        </p:nvSpPr>
        <p:spPr>
          <a:xfrm>
            <a:off x="3175030" y="3398764"/>
            <a:ext cx="1138345" cy="121640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どの案件からでも</a:t>
            </a:r>
          </a:p>
        </p:txBody>
      </p:sp>
      <p:cxnSp>
        <p:nvCxnSpPr>
          <p:cNvPr id="21" name="Connector 20"/>
          <p:cNvCxnSpPr/>
          <p:nvPr/>
        </p:nvCxnSpPr>
        <p:spPr>
          <a:xfrm>
            <a:off x="1846800" y="4615169"/>
            <a:ext cx="2545776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846800" y="4615169"/>
            <a:ext cx="1249030" cy="7485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案件フォルダの中</a:t>
            </a:r>
          </a:p>
        </p:txBody>
      </p:sp>
      <p:sp>
        <p:nvSpPr>
          <p:cNvPr id="23" name="Rectangle 22"/>
          <p:cNvSpPr/>
          <p:nvPr/>
        </p:nvSpPr>
        <p:spPr>
          <a:xfrm>
            <a:off x="3175030" y="4615169"/>
            <a:ext cx="1138345" cy="748556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その案件のみ</a:t>
            </a:r>
          </a:p>
        </p:txBody>
      </p:sp>
      <p:sp>
        <p:nvSpPr>
          <p:cNvPr id="24" name="Rectangle 23"/>
          <p:cNvSpPr/>
          <p:nvPr/>
        </p:nvSpPr>
        <p:spPr>
          <a:xfrm>
            <a:off x="5029200" y="3081964"/>
            <a:ext cx="3067200" cy="10508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200" b="1">
                <a:solidFill>
                  <a:schemeClr val="tx1"/>
                </a:solidFill>
                <a:latin typeface="Arial"/>
                <a:ea typeface="Yu Gothic"/>
              </a:rPr>
              <a:t>SKILL.md</a:t>
            </a:r>
          </a:p>
          <a:p>
            <a:pPr algn="l">
              <a:spcAft>
                <a:spcPts val="200"/>
              </a:spcAft>
            </a:pPr>
            <a:r>
              <a:rPr sz="1050" b="0">
                <a:solidFill>
                  <a:schemeClr val="tx1"/>
                </a:solidFill>
                <a:latin typeface="Arial"/>
                <a:ea typeface="Yu Gothic"/>
              </a:rPr>
              <a:t>どんな依頼のときにこのキットを使うかを書いてある。Claude Code はこれを見て使うかどうかを判断する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5029200" y="4312845"/>
            <a:ext cx="3067200" cy="1050881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CLAUDE.md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chemeClr val="tx1"/>
                </a:solidFill>
                <a:latin typeface="Arial"/>
                <a:ea typeface="Yu Gothic"/>
              </a:rPr>
              <a:t>作業の順番、禁止事項、型の選び方。手を動かす前に必ず読まれる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211600" y="3081964"/>
            <a:ext cx="1901664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テーマを伝える</a:t>
            </a:r>
          </a:p>
        </p:txBody>
      </p:sp>
      <p:sp>
        <p:nvSpPr>
          <p:cNvPr id="27" name="Down Arrow 26"/>
          <p:cNvSpPr/>
          <p:nvPr/>
        </p:nvSpPr>
        <p:spPr>
          <a:xfrm>
            <a:off x="9090432" y="3611164"/>
            <a:ext cx="144000" cy="172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0199663" y="3567964"/>
            <a:ext cx="1079136" cy="259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何についての資料か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8211600" y="3827164"/>
            <a:ext cx="1901664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出力先を伝える</a:t>
            </a:r>
          </a:p>
        </p:txBody>
      </p:sp>
      <p:sp>
        <p:nvSpPr>
          <p:cNvPr id="30" name="Down Arrow 29"/>
          <p:cNvSpPr/>
          <p:nvPr/>
        </p:nvSpPr>
        <p:spPr>
          <a:xfrm>
            <a:off x="9090432" y="4356364"/>
            <a:ext cx="144000" cy="1728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10199663" y="4313164"/>
            <a:ext cx="1079136" cy="2592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フォルダとファイル名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8211600" y="4572364"/>
            <a:ext cx="1901664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質問に答える</a:t>
            </a:r>
          </a:p>
        </p:txBody>
      </p:sp>
      <p:cxnSp>
        <p:nvCxnSpPr>
          <p:cNvPr id="33" name="Connector 32"/>
          <p:cNvCxnSpPr/>
          <p:nvPr/>
        </p:nvCxnSpPr>
        <p:spPr>
          <a:xfrm>
            <a:off x="910799" y="5424926"/>
            <a:ext cx="10368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/>
          <p:cNvSpPr txBox="1"/>
          <p:nvPr/>
        </p:nvSpPr>
        <p:spPr>
          <a:xfrm>
            <a:off x="910799" y="5486126"/>
            <a:ext cx="828000" cy="777873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この段階で決まること</a:t>
            </a:r>
          </a:p>
        </p:txBody>
      </p:sp>
      <p:sp>
        <p:nvSpPr>
          <p:cNvPr id="35" name="Rectangle 34"/>
          <p:cNvSpPr/>
          <p:nvPr/>
        </p:nvSpPr>
        <p:spPr>
          <a:xfrm>
            <a:off x="1846800" y="5486126"/>
            <a:ext cx="30672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どこから呼ぶかが決まる</a:t>
            </a:r>
          </a:p>
        </p:txBody>
      </p:sp>
      <p:sp>
        <p:nvSpPr>
          <p:cNvPr id="36" name="Rectangle 35"/>
          <p:cNvSpPr/>
          <p:nvPr/>
        </p:nvSpPr>
        <p:spPr>
          <a:xfrm>
            <a:off x="5029200" y="5486126"/>
            <a:ext cx="30672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規範と手順が毎回読まれる</a:t>
            </a:r>
          </a:p>
        </p:txBody>
      </p:sp>
      <p:sp>
        <p:nvSpPr>
          <p:cNvPr id="37" name="Rectangle 36"/>
          <p:cNvSpPr/>
          <p:nvPr/>
        </p:nvSpPr>
        <p:spPr>
          <a:xfrm>
            <a:off x="8211600" y="5486126"/>
            <a:ext cx="30672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対話からpptxまで一本で通る</a:t>
            </a:r>
          </a:p>
        </p:txBody>
      </p:sp>
      <p:sp>
        <p:nvSpPr>
          <p:cNvPr id="38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Ⅴ</a:t>
            </a:r>
          </a:p>
        </p:txBody>
      </p:sp>
      <p:sp>
        <p:nvSpPr>
          <p:cNvPr id="39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導入と呼び出し</a:t>
            </a:r>
          </a:p>
        </p:txBody>
      </p:sp>
      <p:sp>
        <p:nvSpPr>
          <p:cNvPr id="40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Python 3.12 系と、python-pptx・PyYAML・Pillow が入っていること。requirements.txt に記載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出所：キット仕様（SKILL.md / CLAUDE.md）</a:t>
            </a:r>
          </a:p>
        </p:txBody>
      </p:sp>
      <p:sp>
        <p:nvSpPr>
          <p:cNvPr id="41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依頼から納品まで、人が判断するのは承認と目視の2回だけです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0799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依頼と質問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910799" y="1814400"/>
            <a:ext cx="31800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10799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4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テーマと出力先を渡すと、足りない項目がまとめて質問される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0799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聞かれる項目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297800" y="1620000"/>
            <a:ext cx="0" cy="370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186199" y="3362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4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構成の承認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04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04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800" y="1908000"/>
            <a:ext cx="3036000" cy="777599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500" b="1">
                <a:solidFill>
                  <a:schemeClr val="tx1"/>
                </a:solidFill>
                <a:latin typeface="Arial"/>
                <a:ea typeface="Yu Gothic"/>
              </a:rPr>
              <a:t>各ページの主張を一文で並べた一覧が出るので、そこで筋を確認する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4800" y="2786399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承認までの流れ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891800" y="1620000"/>
            <a:ext cx="0" cy="3708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780200" y="3362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8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生成と点検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098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098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42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承認後は自動で進み、最後に書き出した画像を目で見て終える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8800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承認後の処理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0799" y="2779200"/>
            <a:ext cx="1221709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項目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10799" y="3052799"/>
            <a:ext cx="122171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11709" y="2779200"/>
            <a:ext cx="179989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答えないと起きること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2211709" y="3052799"/>
            <a:ext cx="1799891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10799" y="3096000"/>
            <a:ext cx="1221709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対象読者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211709" y="3096000"/>
            <a:ext cx="1799890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語り口がぶれる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10799" y="3556799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910799" y="3556799"/>
            <a:ext cx="1221709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決めてほしいこと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211709" y="3556799"/>
            <a:ext cx="1799890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結論が定まらない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910799" y="40176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10799" y="4017600"/>
            <a:ext cx="1221709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ページ数の目安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11709" y="4017600"/>
            <a:ext cx="1799890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分量が合わない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10799" y="44784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910799" y="4478400"/>
            <a:ext cx="1221709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数値の用意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211709" y="4478400"/>
            <a:ext cx="1799890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出所なしの数値が入る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910799" y="49392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10799" y="4939200"/>
            <a:ext cx="1221709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出力先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211709" y="4939200"/>
            <a:ext cx="1799890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保存場所が決まらない</a:t>
            </a:r>
          </a:p>
        </p:txBody>
      </p:sp>
      <p:sp>
        <p:nvSpPr>
          <p:cNvPr id="41" name="Rounded Rectangle 40"/>
          <p:cNvSpPr/>
          <p:nvPr/>
        </p:nvSpPr>
        <p:spPr>
          <a:xfrm>
            <a:off x="4504800" y="3002400"/>
            <a:ext cx="1971600" cy="3159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構成の一覧が出る</a:t>
            </a:r>
          </a:p>
        </p:txBody>
      </p:sp>
      <p:sp>
        <p:nvSpPr>
          <p:cNvPr id="42" name="Down Arrow 41"/>
          <p:cNvSpPr/>
          <p:nvPr/>
        </p:nvSpPr>
        <p:spPr>
          <a:xfrm>
            <a:off x="5418600" y="3361499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6562800" y="33183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見出しだけを上から並べたもの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04800" y="3696300"/>
            <a:ext cx="1971600" cy="3159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筋を確認する</a:t>
            </a:r>
          </a:p>
        </p:txBody>
      </p:sp>
      <p:sp>
        <p:nvSpPr>
          <p:cNvPr id="45" name="Down Arrow 44"/>
          <p:cNvSpPr/>
          <p:nvPr/>
        </p:nvSpPr>
        <p:spPr>
          <a:xfrm>
            <a:off x="5418600" y="4055399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62800" y="40122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見出しだけ読んで話が通るか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504800" y="4390200"/>
            <a:ext cx="1971600" cy="3159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直しを伝える</a:t>
            </a:r>
          </a:p>
        </p:txBody>
      </p:sp>
      <p:sp>
        <p:nvSpPr>
          <p:cNvPr id="48" name="Down Arrow 47"/>
          <p:cNvSpPr/>
          <p:nvPr/>
        </p:nvSpPr>
        <p:spPr>
          <a:xfrm>
            <a:off x="5418600" y="47493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562800" y="47061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順序の入れ替え、追加、削除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504800" y="5084100"/>
            <a:ext cx="1971600" cy="315900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承認する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8098800" y="2779200"/>
            <a:ext cx="1366254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処理</a:t>
            </a:r>
          </a:p>
        </p:txBody>
      </p:sp>
      <p:cxnSp>
        <p:nvCxnSpPr>
          <p:cNvPr id="52" name="Connector 51"/>
          <p:cNvCxnSpPr/>
          <p:nvPr/>
        </p:nvCxnSpPr>
        <p:spPr>
          <a:xfrm>
            <a:off x="8098800" y="3052799"/>
            <a:ext cx="1366254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TextBox 52"/>
          <p:cNvSpPr txBox="1"/>
          <p:nvPr/>
        </p:nvSpPr>
        <p:spPr>
          <a:xfrm>
            <a:off x="9544254" y="2779200"/>
            <a:ext cx="1655345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人の関与</a:t>
            </a:r>
          </a:p>
        </p:txBody>
      </p:sp>
      <p:cxnSp>
        <p:nvCxnSpPr>
          <p:cNvPr id="54" name="Connector 53"/>
          <p:cNvCxnSpPr/>
          <p:nvPr/>
        </p:nvCxnSpPr>
        <p:spPr>
          <a:xfrm>
            <a:off x="9544254" y="3052799"/>
            <a:ext cx="1655346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5" name="Rectangle 54"/>
          <p:cNvSpPr/>
          <p:nvPr/>
        </p:nvSpPr>
        <p:spPr>
          <a:xfrm>
            <a:off x="8098800" y="3096000"/>
            <a:ext cx="1366254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計画の点検</a:t>
            </a:r>
          </a:p>
        </p:txBody>
      </p:sp>
      <p:sp>
        <p:nvSpPr>
          <p:cNvPr id="56" name="Rectangle 55"/>
          <p:cNvSpPr/>
          <p:nvPr/>
        </p:nvSpPr>
        <p:spPr>
          <a:xfrm>
            <a:off x="9544254" y="3096000"/>
            <a:ext cx="1655345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なし</a:t>
            </a:r>
          </a:p>
        </p:txBody>
      </p:sp>
      <p:cxnSp>
        <p:nvCxnSpPr>
          <p:cNvPr id="57" name="Connector 56"/>
          <p:cNvCxnSpPr/>
          <p:nvPr/>
        </p:nvCxnSpPr>
        <p:spPr>
          <a:xfrm>
            <a:off x="8098800" y="3556799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8" name="Rectangle 57"/>
          <p:cNvSpPr/>
          <p:nvPr/>
        </p:nvSpPr>
        <p:spPr>
          <a:xfrm>
            <a:off x="8098800" y="3556799"/>
            <a:ext cx="1366254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pptx の生成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544254" y="3556799"/>
            <a:ext cx="1655345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なし</a:t>
            </a:r>
          </a:p>
        </p:txBody>
      </p:sp>
      <p:cxnSp>
        <p:nvCxnSpPr>
          <p:cNvPr id="60" name="Connector 59"/>
          <p:cNvCxnSpPr/>
          <p:nvPr/>
        </p:nvCxnSpPr>
        <p:spPr>
          <a:xfrm>
            <a:off x="8098800" y="4017600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1" name="Rectangle 60"/>
          <p:cNvSpPr/>
          <p:nvPr/>
        </p:nvSpPr>
        <p:spPr>
          <a:xfrm>
            <a:off x="8098800" y="4017600"/>
            <a:ext cx="1366254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静的な点検</a:t>
            </a:r>
          </a:p>
        </p:txBody>
      </p:sp>
      <p:sp>
        <p:nvSpPr>
          <p:cNvPr id="62" name="Rectangle 61"/>
          <p:cNvSpPr/>
          <p:nvPr/>
        </p:nvSpPr>
        <p:spPr>
          <a:xfrm>
            <a:off x="9544254" y="4017600"/>
            <a:ext cx="1655345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なし</a:t>
            </a:r>
          </a:p>
        </p:txBody>
      </p:sp>
      <p:cxnSp>
        <p:nvCxnSpPr>
          <p:cNvPr id="63" name="Connector 62"/>
          <p:cNvCxnSpPr/>
          <p:nvPr/>
        </p:nvCxnSpPr>
        <p:spPr>
          <a:xfrm>
            <a:off x="8098800" y="4478400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4" name="Rectangle 63"/>
          <p:cNvSpPr/>
          <p:nvPr/>
        </p:nvSpPr>
        <p:spPr>
          <a:xfrm>
            <a:off x="8098800" y="4478400"/>
            <a:ext cx="1366254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実描画と実測</a:t>
            </a:r>
          </a:p>
        </p:txBody>
      </p:sp>
      <p:sp>
        <p:nvSpPr>
          <p:cNvPr id="65" name="Rectangle 64"/>
          <p:cNvSpPr/>
          <p:nvPr/>
        </p:nvSpPr>
        <p:spPr>
          <a:xfrm>
            <a:off x="9544254" y="4478400"/>
            <a:ext cx="1655345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なし</a:t>
            </a:r>
          </a:p>
        </p:txBody>
      </p:sp>
      <p:cxnSp>
        <p:nvCxnSpPr>
          <p:cNvPr id="66" name="Connector 65"/>
          <p:cNvCxnSpPr/>
          <p:nvPr/>
        </p:nvCxnSpPr>
        <p:spPr>
          <a:xfrm>
            <a:off x="8098800" y="4939200"/>
            <a:ext cx="3180000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7" name="Rectangle 66"/>
          <p:cNvSpPr/>
          <p:nvPr/>
        </p:nvSpPr>
        <p:spPr>
          <a:xfrm>
            <a:off x="8098800" y="4939200"/>
            <a:ext cx="1366254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画像の目視</a:t>
            </a:r>
          </a:p>
        </p:txBody>
      </p:sp>
      <p:sp>
        <p:nvSpPr>
          <p:cNvPr id="68" name="Rectangle 67"/>
          <p:cNvSpPr/>
          <p:nvPr/>
        </p:nvSpPr>
        <p:spPr>
          <a:xfrm>
            <a:off x="9544254" y="4939200"/>
            <a:ext cx="1655345" cy="4608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ここだけ人が見る</a:t>
            </a:r>
          </a:p>
        </p:txBody>
      </p:sp>
      <p:sp>
        <p:nvSpPr>
          <p:cNvPr id="69" name="Rounded Rectangle 68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承認前にpptxは作られません。作り直しの手戻りを構成の段階で止めるためです</a:t>
            </a:r>
          </a:p>
        </p:txBody>
      </p:sp>
      <p:sp>
        <p:nvSpPr>
          <p:cNvPr id="70" name="Isosceles Triangle 69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1" name="Rounded Rectangle 70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承認前にpptxは作られません。作り直しの手戻りを構成の段階で止めるためです</a:t>
            </a:r>
          </a:p>
        </p:txBody>
      </p:sp>
      <p:sp>
        <p:nvSpPr>
          <p:cNvPr id="72" name="Isosceles Triangle 71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3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Ⅴ</a:t>
            </a:r>
          </a:p>
        </p:txBody>
      </p:sp>
      <p:sp>
        <p:nvSpPr>
          <p:cNvPr id="74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依頼から納品まで</a:t>
            </a:r>
          </a:p>
        </p:txBody>
      </p:sp>
      <p:sp>
        <p:nvSpPr>
          <p:cNvPr id="75" name="ADL nav"/>
          <p:cNvSpPr/>
          <p:nvPr/>
        </p:nvSpPr>
        <p:spPr>
          <a:xfrm>
            <a:off x="8136000" y="100800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1</a:t>
            </a:r>
          </a:p>
        </p:txBody>
      </p:sp>
      <p:sp>
        <p:nvSpPr>
          <p:cNvPr id="76" name="ADL nav"/>
          <p:cNvSpPr/>
          <p:nvPr/>
        </p:nvSpPr>
        <p:spPr>
          <a:xfrm>
            <a:off x="8337600" y="100800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依頼と質問</a:t>
            </a:r>
          </a:p>
        </p:txBody>
      </p:sp>
      <p:sp>
        <p:nvSpPr>
          <p:cNvPr id="77" name="ADL nav"/>
          <p:cNvSpPr/>
          <p:nvPr/>
        </p:nvSpPr>
        <p:spPr>
          <a:xfrm>
            <a:off x="8136000" y="251999"/>
            <a:ext cx="187200" cy="14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2</a:t>
            </a:r>
          </a:p>
        </p:txBody>
      </p:sp>
      <p:sp>
        <p:nvSpPr>
          <p:cNvPr id="78" name="ADL nav"/>
          <p:cNvSpPr/>
          <p:nvPr/>
        </p:nvSpPr>
        <p:spPr>
          <a:xfrm>
            <a:off x="8337600" y="251999"/>
            <a:ext cx="2750400" cy="140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1">
                <a:solidFill>
                  <a:schemeClr val="tx1"/>
                </a:solidFill>
                <a:latin typeface="Arial"/>
                <a:ea typeface="Yu Gothic"/>
              </a:rPr>
              <a:t>構成の承認</a:t>
            </a:r>
          </a:p>
        </p:txBody>
      </p:sp>
      <p:sp>
        <p:nvSpPr>
          <p:cNvPr id="79" name="ADL nav"/>
          <p:cNvSpPr/>
          <p:nvPr/>
        </p:nvSpPr>
        <p:spPr>
          <a:xfrm>
            <a:off x="8136000" y="403200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3</a:t>
            </a:r>
          </a:p>
        </p:txBody>
      </p:sp>
      <p:sp>
        <p:nvSpPr>
          <p:cNvPr id="80" name="ADL nav"/>
          <p:cNvSpPr/>
          <p:nvPr/>
        </p:nvSpPr>
        <p:spPr>
          <a:xfrm>
            <a:off x="8337600" y="403200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生成と点検</a:t>
            </a:r>
          </a:p>
        </p:txBody>
      </p:sp>
      <p:sp>
        <p:nvSpPr>
          <p:cNvPr id="81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出所：キット仕様（CLAUDE.md の作業手順）</a:t>
            </a:r>
          </a:p>
        </p:txBody>
      </p:sp>
      <p:sp>
        <p:nvSpPr>
          <p:cNvPr id="82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コマンドは5本ありますが、普段使うのは生成と点検の2本だけです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5999" y="1548000"/>
            <a:ext cx="280579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コマンド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5999" y="1821599"/>
            <a:ext cx="2805791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450990" y="1548000"/>
            <a:ext cx="4152118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何をするか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450990" y="1821599"/>
            <a:ext cx="4152118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682308" y="1548000"/>
            <a:ext cx="2517291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いつ使うか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682308" y="1821599"/>
            <a:ext cx="2517292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910799" y="1864800"/>
            <a:ext cx="612000" cy="173088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普段使う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0799" y="3624480"/>
            <a:ext cx="612000" cy="261072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必要な
ときだけ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65999" y="1864800"/>
            <a:ext cx="2805790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python3 bin/build.py plan.yaml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50990" y="1864800"/>
            <a:ext cx="4152118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plan を読んで pptx を作り、静的点検まで一度に流す</a:t>
            </a:r>
          </a:p>
        </p:txBody>
      </p:sp>
      <p:sp>
        <p:nvSpPr>
          <p:cNvPr id="14" name="Rectangle 13"/>
          <p:cNvSpPr/>
          <p:nvPr/>
        </p:nvSpPr>
        <p:spPr>
          <a:xfrm>
            <a:off x="8682308" y="1864800"/>
            <a:ext cx="2517291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生成のたび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5999" y="274464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565999" y="2744640"/>
            <a:ext cx="2805790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python3 bin/audit.py 出力.pptx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50990" y="2744640"/>
            <a:ext cx="4152118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実際に描画して占有率・はみ出し・抜け漏れを測る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682308" y="2744640"/>
            <a:ext cx="2517291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生成のたび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65999" y="362448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565999" y="3624480"/>
            <a:ext cx="2805790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python3 bin/storyline.py plan.yaml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50990" y="3624480"/>
            <a:ext cx="4152118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各ページの主張を一覧にして出す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682308" y="3624480"/>
            <a:ext cx="2517291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承認をもらう前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565999" y="450432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565999" y="4504320"/>
            <a:ext cx="2805790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python3 bin/render.py 出力.pptx --sheet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50990" y="4504320"/>
            <a:ext cx="4152118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PDF と PNG を書き出し、一覧シートも作る</a:t>
            </a:r>
          </a:p>
        </p:txBody>
      </p:sp>
      <p:sp>
        <p:nvSpPr>
          <p:cNvPr id="26" name="Rectangle 25"/>
          <p:cNvSpPr/>
          <p:nvPr/>
        </p:nvSpPr>
        <p:spPr>
          <a:xfrm>
            <a:off x="8682308" y="4504320"/>
            <a:ext cx="2517291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ページ数が多く全体を見たいとき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565999" y="538416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565999" y="5384160"/>
            <a:ext cx="2805790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python3 bin/package.py 出力先 --zip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50990" y="5384160"/>
            <a:ext cx="4152118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中間生成物を落として配布用の一式を作る</a:t>
            </a:r>
          </a:p>
        </p:txBody>
      </p:sp>
      <p:sp>
        <p:nvSpPr>
          <p:cNvPr id="30" name="Rectangle 29"/>
          <p:cNvSpPr/>
          <p:nvPr/>
        </p:nvSpPr>
        <p:spPr>
          <a:xfrm>
            <a:off x="8682308" y="5384160"/>
            <a:ext cx="2517291" cy="87984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キットを人に渡すとき</a:t>
            </a:r>
          </a:p>
        </p:txBody>
      </p:sp>
      <p:sp>
        <p:nvSpPr>
          <p:cNvPr id="31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Ⅴ</a:t>
            </a:r>
          </a:p>
        </p:txBody>
      </p:sp>
      <p:sp>
        <p:nvSpPr>
          <p:cNvPr id="32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コマンド一覧</a:t>
            </a:r>
          </a:p>
        </p:txBody>
      </p:sp>
      <p:sp>
        <p:nvSpPr>
          <p:cNvPr id="33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build.py に --lint-only を付けると、生成せず計画の点検だけを行う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出所：キット仕様（bin/ 配下）</a:t>
            </a:r>
          </a:p>
        </p:txBody>
      </p:sp>
      <p:sp>
        <p:nvSpPr>
          <p:cNvPr id="34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0799" y="856800"/>
            <a:ext cx="10353600" cy="516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chemeClr val="bg1"/>
                </a:solidFill>
                <a:latin typeface="Arial"/>
                <a:ea typeface="Yu Gothic"/>
              </a:rPr>
              <a:t>6   キットの改良と追加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改良は、内容・型・部品の3階層に分かれており、触る場所で影響範囲が決まります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846800" y="1548000"/>
            <a:ext cx="30672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第1層 内容を変える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846800" y="1814400"/>
            <a:ext cx="30671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5029200" y="1548000"/>
            <a:ext cx="30672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第2層 型を足す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5029200" y="1814400"/>
            <a:ext cx="3067199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8211600" y="1548000"/>
            <a:ext cx="30672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第3層 部品を足す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8211600" y="1814400"/>
            <a:ext cx="30672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910799" y="1922400"/>
            <a:ext cx="828000" cy="81843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何をするか</a:t>
            </a:r>
          </a:p>
        </p:txBody>
      </p:sp>
      <p:sp>
        <p:nvSpPr>
          <p:cNvPr id="11" name="Rectangle 10"/>
          <p:cNvSpPr/>
          <p:nvPr/>
        </p:nvSpPr>
        <p:spPr>
          <a:xfrm>
            <a:off x="1846800" y="1922400"/>
            <a:ext cx="3067200" cy="81843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plan.yaml だけを直す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コードには触らない</a:t>
            </a:r>
          </a:p>
        </p:txBody>
      </p:sp>
      <p:sp>
        <p:nvSpPr>
          <p:cNvPr id="12" name="Rectangle 11"/>
          <p:cNvSpPr/>
          <p:nvPr/>
        </p:nvSpPr>
        <p:spPr>
          <a:xfrm>
            <a:off x="5029200" y="1922400"/>
            <a:ext cx="3067200" cy="81843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新しいページの型を追加する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既存の型の見た目を変えるのもここ</a:t>
            </a:r>
          </a:p>
        </p:txBody>
      </p:sp>
      <p:sp>
        <p:nvSpPr>
          <p:cNvPr id="13" name="Rectangle 12"/>
          <p:cNvSpPr/>
          <p:nvPr/>
        </p:nvSpPr>
        <p:spPr>
          <a:xfrm>
            <a:off x="8211600" y="1922400"/>
            <a:ext cx="3067200" cy="81843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36000" rIns="36000" tIns="28800" bIns="28800"/>
          <a:lstStyle/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型の中で使う細かい図形を追加する</a:t>
            </a:r>
          </a:p>
          <a:p>
            <a:pPr algn="l">
              <a:spcAft>
                <a:spcPts val="150"/>
              </a:spcAft>
            </a:pPr>
            <a:r>
              <a:rPr sz="1100" b="0">
                <a:solidFill>
                  <a:schemeClr val="tx1"/>
                </a:solidFill>
                <a:latin typeface="Arial"/>
                <a:ea typeface="Yu Gothic"/>
              </a:rPr>
              <a:t>•  バッジ、矢印、囲みなど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910799" y="2802030"/>
            <a:ext cx="10368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10799" y="2863230"/>
            <a:ext cx="828000" cy="1800546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中身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46800" y="2863230"/>
            <a:ext cx="3067200" cy="4801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できること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文章の書き換え、ページの追加と削除、型の変更、章構成の組み替え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846800" y="3523412"/>
            <a:ext cx="3067200" cy="4801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影響範囲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その資料だけ。ほかの案件には波及しない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1846800" y="4183594"/>
            <a:ext cx="3067200" cy="4801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必要な知識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YAML の書き方のみ。docs/PLAN_REFERENCE.md に全キーがある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5029200" y="2863230"/>
            <a:ext cx="3067200" cy="4801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できること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納品物で見かけた新しい図解の型を、以後どの資料からも呼べるようにする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029200" y="3523412"/>
            <a:ext cx="3067200" cy="4801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影響範囲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キット全体。既存の資料を作り直すと見た目が変わる場合がある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029200" y="4183594"/>
            <a:ext cx="3067200" cy="4801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必要な知識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Python と、cm 単位の座標計算</a:t>
            </a:r>
          </a:p>
        </p:txBody>
      </p:sp>
      <p:sp>
        <p:nvSpPr>
          <p:cNvPr id="22" name="Rectangle 21"/>
          <p:cNvSpPr/>
          <p:nvPr/>
        </p:nvSpPr>
        <p:spPr>
          <a:xfrm>
            <a:off x="8211600" y="2863230"/>
            <a:ext cx="3067200" cy="4801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できること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既存の型に無い表現を作る。複数の型から共通で呼べる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211600" y="3523412"/>
            <a:ext cx="3067200" cy="4801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影響範囲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その部品を使う型すべて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11600" y="4183594"/>
            <a:ext cx="3067200" cy="480182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800" b="1">
                <a:solidFill>
                  <a:schemeClr val="tx1"/>
                </a:solidFill>
                <a:latin typeface="Arial"/>
                <a:ea typeface="Yu Gothic"/>
              </a:rPr>
              <a:t>必要な知識</a:t>
            </a:r>
          </a:p>
          <a:p>
            <a:pPr algn="l">
              <a:spcAft>
                <a:spcPts val="200"/>
              </a:spcAft>
            </a:pPr>
            <a:r>
              <a:rPr sz="800" b="0">
                <a:solidFill>
                  <a:schemeClr val="tx1"/>
                </a:solidFill>
                <a:latin typeface="Arial"/>
                <a:ea typeface="Yu Gothic"/>
              </a:rPr>
              <a:t>python-pptx の図形操作。既存の部品を写して直すのが早い</a:t>
            </a:r>
          </a:p>
        </p:txBody>
      </p:sp>
      <p:cxnSp>
        <p:nvCxnSpPr>
          <p:cNvPr id="25" name="Connector 24"/>
          <p:cNvCxnSpPr/>
          <p:nvPr/>
        </p:nvCxnSpPr>
        <p:spPr>
          <a:xfrm>
            <a:off x="910799" y="4724977"/>
            <a:ext cx="10368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TextBox 25"/>
          <p:cNvSpPr txBox="1"/>
          <p:nvPr/>
        </p:nvSpPr>
        <p:spPr>
          <a:xfrm>
            <a:off x="910799" y="4786177"/>
            <a:ext cx="828000" cy="613822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r">
              <a:spcAft>
                <a:spcPts val="400"/>
              </a:spcAft>
            </a:pPr>
            <a:r>
              <a:rPr sz="1000" b="0">
                <a:solidFill>
                  <a:schemeClr val="tx2"/>
                </a:solidFill>
                <a:latin typeface="Arial"/>
                <a:ea typeface="Yu Gothic"/>
              </a:rPr>
              <a:t>位置づけ</a:t>
            </a:r>
          </a:p>
        </p:txBody>
      </p:sp>
      <p:sp>
        <p:nvSpPr>
          <p:cNvPr id="27" name="Rectangle 26"/>
          <p:cNvSpPr/>
          <p:nvPr/>
        </p:nvSpPr>
        <p:spPr>
          <a:xfrm>
            <a:off x="1846800" y="4786177"/>
            <a:ext cx="30672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案件ごとの調整はここで足りる</a:t>
            </a:r>
          </a:p>
        </p:txBody>
      </p:sp>
      <p:sp>
        <p:nvSpPr>
          <p:cNvPr id="28" name="Rectangle 27"/>
          <p:cNvSpPr/>
          <p:nvPr/>
        </p:nvSpPr>
        <p:spPr>
          <a:xfrm>
            <a:off x="5029200" y="4786177"/>
            <a:ext cx="30672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案件をまたいで再利用できる</a:t>
            </a:r>
          </a:p>
        </p:txBody>
      </p:sp>
      <p:sp>
        <p:nvSpPr>
          <p:cNvPr id="29" name="Rectangle 28"/>
          <p:cNvSpPr/>
          <p:nvPr/>
        </p:nvSpPr>
        <p:spPr>
          <a:xfrm>
            <a:off x="8211600" y="4786177"/>
            <a:ext cx="3067200" cy="4680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64800" rIns="648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表現の幅が広がる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迷ったら第1層から試します。多くの要望は plan.yaml の書き換えで済みます</a:t>
            </a:r>
          </a:p>
        </p:txBody>
      </p:sp>
      <p:sp>
        <p:nvSpPr>
          <p:cNvPr id="31" name="Isosceles Triangle 30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Rounded Rectangle 31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迷ったら第1層から試します。多くの要望は plan.yaml の書き換えで済みます</a:t>
            </a:r>
          </a:p>
        </p:txBody>
      </p:sp>
      <p:sp>
        <p:nvSpPr>
          <p:cNvPr id="33" name="Isosceles Triangle 32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Ⅵ</a:t>
            </a:r>
          </a:p>
        </p:txBody>
      </p:sp>
      <p:sp>
        <p:nvSpPr>
          <p:cNvPr id="35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改良の3階層</a:t>
            </a:r>
          </a:p>
        </p:txBody>
      </p:sp>
      <p:sp>
        <p:nvSpPr>
          <p:cNvPr id="36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出所：キット構成</a:t>
            </a:r>
          </a:p>
        </p:txBody>
      </p:sp>
      <p:sp>
        <p:nvSpPr>
          <p:cNvPr id="37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新しい型を足すときは、4つのファイルに順に手を入れます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910799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描く関数を書く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910799" y="1814400"/>
            <a:ext cx="3180001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910799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54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与えられた枠の中に図を描く関数を1本追加する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0799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関数の作り方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4297800" y="1620000"/>
            <a:ext cx="0" cy="4572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Oval 9"/>
          <p:cNvSpPr/>
          <p:nvPr/>
        </p:nvSpPr>
        <p:spPr>
          <a:xfrm>
            <a:off x="4186199" y="3794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4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型として登録する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4504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4504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4648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名前と描画関数を結びつけ、planから呼べる状態にする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4800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手を入れる2か所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7891800" y="1620000"/>
            <a:ext cx="0" cy="4572000"/>
          </a:xfrm>
          <a:prstGeom prst="line">
            <a:avLst/>
          </a:prstGeom>
          <a:ln w="9525"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/>
          <p:cNvSpPr/>
          <p:nvPr/>
        </p:nvSpPr>
        <p:spPr>
          <a:xfrm>
            <a:off x="7780200" y="3794399"/>
            <a:ext cx="223200" cy="223200"/>
          </a:xfrm>
          <a:prstGeom prst="ellipse">
            <a:avLst/>
          </a:prstGeom>
          <a:solidFill>
            <a:schemeClr val="tx2">
              <a:lumMod val="28000"/>
              <a:lumOff val="72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>
              <a:spcAft>
                <a:spcPts val="150"/>
              </a:spcAft>
            </a:pPr>
            <a:r>
              <a:rPr sz="1100" b="1">
                <a:solidFill>
                  <a:schemeClr val="tx1"/>
                </a:solidFill>
                <a:latin typeface="Arial"/>
                <a:ea typeface="Yu Gothic"/>
              </a:rPr>
              <a:t>&gt;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098800" y="1548000"/>
            <a:ext cx="318000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手引きに残す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8098800" y="1814400"/>
            <a:ext cx="3180000" cy="0"/>
          </a:xfrm>
          <a:prstGeom prst="line">
            <a:avLst/>
          </a:prstGeom>
          <a:ln w="9525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8098800" y="1965600"/>
            <a:ext cx="79200" cy="79200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8242800" y="1908000"/>
            <a:ext cx="3036000" cy="5544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spcAft>
                <a:spcPts val="400"/>
              </a:spcAft>
            </a:pPr>
            <a:r>
              <a:rPr sz="1350" b="1">
                <a:solidFill>
                  <a:schemeClr val="tx1"/>
                </a:solidFill>
                <a:latin typeface="Arial"/>
                <a:ea typeface="Yu Gothic"/>
              </a:rPr>
              <a:t>書き方を残さない型は、次に使われずに消える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098800" y="2563200"/>
            <a:ext cx="3180000" cy="187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残す内容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910799" y="2779200"/>
            <a:ext cx="1221709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決めること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910799" y="3052799"/>
            <a:ext cx="122171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2211709" y="2779200"/>
            <a:ext cx="179989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書き方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2211709" y="3052799"/>
            <a:ext cx="1799891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910799" y="3096000"/>
            <a:ext cx="1221709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置き場所</a:t>
            </a:r>
          </a:p>
        </p:txBody>
      </p:sp>
      <p:sp>
        <p:nvSpPr>
          <p:cNvPr id="28" name="Rectangle 27"/>
          <p:cNvSpPr/>
          <p:nvPr/>
        </p:nvSpPr>
        <p:spPr>
          <a:xfrm>
            <a:off x="2211709" y="3096000"/>
            <a:ext cx="1799890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adl_deck/pro.py</a:t>
            </a:r>
          </a:p>
        </p:txBody>
      </p:sp>
      <p:cxnSp>
        <p:nvCxnSpPr>
          <p:cNvPr id="29" name="Connector 28"/>
          <p:cNvCxnSpPr/>
          <p:nvPr/>
        </p:nvCxnSpPr>
        <p:spPr>
          <a:xfrm>
            <a:off x="910799" y="36240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" name="Rectangle 29"/>
          <p:cNvSpPr/>
          <p:nvPr/>
        </p:nvSpPr>
        <p:spPr>
          <a:xfrm>
            <a:off x="910799" y="3624000"/>
            <a:ext cx="1221709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受け取るもの</a:t>
            </a:r>
          </a:p>
        </p:txBody>
      </p:sp>
      <p:sp>
        <p:nvSpPr>
          <p:cNvPr id="31" name="Rectangle 30"/>
          <p:cNvSpPr/>
          <p:nvPr/>
        </p:nvSpPr>
        <p:spPr>
          <a:xfrm>
            <a:off x="2211709" y="3624000"/>
            <a:ext cx="1799890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ページとデータと枠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910799" y="41520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910799" y="4152000"/>
            <a:ext cx="1221709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枠の使い方</a:t>
            </a:r>
          </a:p>
        </p:txBody>
      </p:sp>
      <p:sp>
        <p:nvSpPr>
          <p:cNvPr id="34" name="Rectangle 33"/>
          <p:cNvSpPr/>
          <p:nvPr/>
        </p:nvSpPr>
        <p:spPr>
          <a:xfrm>
            <a:off x="2211709" y="4152000"/>
            <a:ext cx="1799890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高さを使い切る</a:t>
            </a:r>
          </a:p>
        </p:txBody>
      </p:sp>
      <p:cxnSp>
        <p:nvCxnSpPr>
          <p:cNvPr id="35" name="Connector 34"/>
          <p:cNvCxnSpPr/>
          <p:nvPr/>
        </p:nvCxnSpPr>
        <p:spPr>
          <a:xfrm>
            <a:off x="910799" y="46800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910799" y="4680000"/>
            <a:ext cx="1221709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色の指定</a:t>
            </a:r>
          </a:p>
        </p:txBody>
      </p:sp>
      <p:sp>
        <p:nvSpPr>
          <p:cNvPr id="37" name="Rectangle 36"/>
          <p:cNvSpPr/>
          <p:nvPr/>
        </p:nvSpPr>
        <p:spPr>
          <a:xfrm>
            <a:off x="2211709" y="4680000"/>
            <a:ext cx="1799890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テーマ色から選ぶ</a:t>
            </a:r>
          </a:p>
        </p:txBody>
      </p:sp>
      <p:cxnSp>
        <p:nvCxnSpPr>
          <p:cNvPr id="38" name="Connector 37"/>
          <p:cNvCxnSpPr/>
          <p:nvPr/>
        </p:nvCxnSpPr>
        <p:spPr>
          <a:xfrm>
            <a:off x="910799" y="52080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Rectangle 38"/>
          <p:cNvSpPr/>
          <p:nvPr/>
        </p:nvSpPr>
        <p:spPr>
          <a:xfrm>
            <a:off x="910799" y="5208000"/>
            <a:ext cx="1221709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文字サイズ</a:t>
            </a:r>
          </a:p>
        </p:txBody>
      </p:sp>
      <p:sp>
        <p:nvSpPr>
          <p:cNvPr id="40" name="Rectangle 39"/>
          <p:cNvSpPr/>
          <p:nvPr/>
        </p:nvSpPr>
        <p:spPr>
          <a:xfrm>
            <a:off x="2211709" y="5208000"/>
            <a:ext cx="1799890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既定の定数を使う</a:t>
            </a:r>
          </a:p>
        </p:txBody>
      </p:sp>
      <p:cxnSp>
        <p:nvCxnSpPr>
          <p:cNvPr id="41" name="Connector 40"/>
          <p:cNvCxnSpPr/>
          <p:nvPr/>
        </p:nvCxnSpPr>
        <p:spPr>
          <a:xfrm>
            <a:off x="910799" y="5736000"/>
            <a:ext cx="31800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910799" y="5736000"/>
            <a:ext cx="1221709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参考にする関数</a:t>
            </a:r>
          </a:p>
        </p:txBody>
      </p:sp>
      <p:sp>
        <p:nvSpPr>
          <p:cNvPr id="43" name="Rectangle 42"/>
          <p:cNvSpPr/>
          <p:nvPr/>
        </p:nvSpPr>
        <p:spPr>
          <a:xfrm>
            <a:off x="2211709" y="5736000"/>
            <a:ext cx="1799890" cy="52799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近い形の既存の型</a:t>
            </a:r>
          </a:p>
        </p:txBody>
      </p:sp>
      <p:sp>
        <p:nvSpPr>
          <p:cNvPr id="44" name="Rounded Rectangle 43"/>
          <p:cNvSpPr/>
          <p:nvPr/>
        </p:nvSpPr>
        <p:spPr>
          <a:xfrm>
            <a:off x="4504800" y="2779200"/>
            <a:ext cx="1971600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型の表に1行足す</a:t>
            </a:r>
          </a:p>
        </p:txBody>
      </p:sp>
      <p:sp>
        <p:nvSpPr>
          <p:cNvPr id="45" name="Down Arrow 44"/>
          <p:cNvSpPr/>
          <p:nvPr/>
        </p:nvSpPr>
        <p:spPr>
          <a:xfrm>
            <a:off x="5418600" y="33084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562800" y="32652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名前と使う版面、描画の種類</a:t>
            </a:r>
          </a:p>
        </p:txBody>
      </p:sp>
      <p:sp>
        <p:nvSpPr>
          <p:cNvPr id="47" name="Rounded Rectangle 46"/>
          <p:cNvSpPr/>
          <p:nvPr/>
        </p:nvSpPr>
        <p:spPr>
          <a:xfrm>
            <a:off x="4504800" y="3643200"/>
            <a:ext cx="1971600" cy="486000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呼び出しを足す</a:t>
            </a:r>
          </a:p>
        </p:txBody>
      </p:sp>
      <p:sp>
        <p:nvSpPr>
          <p:cNvPr id="48" name="Down Arrow 47"/>
          <p:cNvSpPr/>
          <p:nvPr/>
        </p:nvSpPr>
        <p:spPr>
          <a:xfrm>
            <a:off x="5418600" y="41724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TextBox 48"/>
          <p:cNvSpPr txBox="1"/>
          <p:nvPr/>
        </p:nvSpPr>
        <p:spPr>
          <a:xfrm>
            <a:off x="6562800" y="4129200"/>
            <a:ext cx="112200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planのキーを関数の引数へ渡す</a:t>
            </a:r>
          </a:p>
        </p:txBody>
      </p:sp>
      <p:sp>
        <p:nvSpPr>
          <p:cNvPr id="50" name="Rounded Rectangle 49"/>
          <p:cNvSpPr/>
          <p:nvPr/>
        </p:nvSpPr>
        <p:spPr>
          <a:xfrm>
            <a:off x="4504800" y="4507200"/>
            <a:ext cx="1971600" cy="486000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planから使える</a:t>
            </a:r>
          </a:p>
        </p:txBody>
      </p:sp>
      <p:sp>
        <p:nvSpPr>
          <p:cNvPr id="51" name="Rectangle 50"/>
          <p:cNvSpPr/>
          <p:nvPr/>
        </p:nvSpPr>
        <p:spPr>
          <a:xfrm>
            <a:off x="8098800" y="2779200"/>
            <a:ext cx="3180000" cy="104159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型の手引き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chemeClr val="tx1"/>
                </a:solidFill>
                <a:latin typeface="Arial"/>
                <a:ea typeface="Yu Gothic"/>
              </a:rPr>
              <a:t>どんな構造のときに使う型か、plan での書き方の例を追記する</a:t>
            </a:r>
          </a:p>
        </p:txBody>
      </p:sp>
      <p:sp>
        <p:nvSpPr>
          <p:cNvPr id="52" name="Rectangle 51"/>
          <p:cNvSpPr/>
          <p:nvPr/>
        </p:nvSpPr>
        <p:spPr>
          <a:xfrm>
            <a:off x="8098800" y="4000800"/>
            <a:ext cx="3180000" cy="104159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見本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chemeClr val="tx1"/>
                </a:solidFill>
                <a:latin typeface="Arial"/>
                <a:ea typeface="Yu Gothic"/>
              </a:rPr>
              <a:t>見本の資料に1ページ足して、実際に生成できることを示す</a:t>
            </a:r>
          </a:p>
        </p:txBody>
      </p:sp>
      <p:sp>
        <p:nvSpPr>
          <p:cNvPr id="53" name="Rectangle 52"/>
          <p:cNvSpPr/>
          <p:nvPr/>
        </p:nvSpPr>
        <p:spPr>
          <a:xfrm>
            <a:off x="8098800" y="5222400"/>
            <a:ext cx="3180000" cy="104159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t" wrap="square" lIns="162000" rIns="162000" tIns="54000" bIns="54000"/>
          <a:lstStyle/>
          <a:p>
            <a:pPr algn="l">
              <a:spcAft>
                <a:spcPts val="200"/>
              </a:spcAft>
            </a:pPr>
            <a:r>
              <a:rPr sz="1400" b="1">
                <a:solidFill>
                  <a:schemeClr val="tx1"/>
                </a:solidFill>
                <a:latin typeface="Arial"/>
                <a:ea typeface="Yu Gothic"/>
              </a:rPr>
              <a:t>回帰の確認</a:t>
            </a:r>
          </a:p>
          <a:p>
            <a:pPr algn="l">
              <a:spcAft>
                <a:spcPts val="200"/>
              </a:spcAft>
            </a:pPr>
            <a:r>
              <a:rPr sz="1200" b="0">
                <a:solidFill>
                  <a:schemeClr val="tx1"/>
                </a:solidFill>
                <a:latin typeface="Arial"/>
                <a:ea typeface="Yu Gothic"/>
              </a:rPr>
              <a:t>見本をすべて作り直し、既存のページが崩れていないことを確認する</a:t>
            </a:r>
          </a:p>
        </p:txBody>
      </p:sp>
      <p:sp>
        <p:nvSpPr>
          <p:cNvPr id="54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Ⅵ</a:t>
            </a:r>
          </a:p>
        </p:txBody>
      </p:sp>
      <p:sp>
        <p:nvSpPr>
          <p:cNvPr id="55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型の追加手順</a:t>
            </a:r>
          </a:p>
        </p:txBody>
      </p:sp>
      <p:sp>
        <p:nvSpPr>
          <p:cNvPr id="56" name="ADL nav"/>
          <p:cNvSpPr/>
          <p:nvPr/>
        </p:nvSpPr>
        <p:spPr>
          <a:xfrm>
            <a:off x="8136000" y="100800"/>
            <a:ext cx="187200" cy="1404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1</a:t>
            </a:r>
          </a:p>
        </p:txBody>
      </p:sp>
      <p:sp>
        <p:nvSpPr>
          <p:cNvPr id="57" name="ADL nav"/>
          <p:cNvSpPr/>
          <p:nvPr/>
        </p:nvSpPr>
        <p:spPr>
          <a:xfrm>
            <a:off x="8337600" y="100800"/>
            <a:ext cx="2750400" cy="140400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1">
                <a:solidFill>
                  <a:schemeClr val="tx1"/>
                </a:solidFill>
                <a:latin typeface="Arial"/>
                <a:ea typeface="Yu Gothic"/>
              </a:rPr>
              <a:t>描く関数を書く</a:t>
            </a:r>
          </a:p>
        </p:txBody>
      </p:sp>
      <p:sp>
        <p:nvSpPr>
          <p:cNvPr id="58" name="ADL nav"/>
          <p:cNvSpPr/>
          <p:nvPr/>
        </p:nvSpPr>
        <p:spPr>
          <a:xfrm>
            <a:off x="8136000" y="251999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2</a:t>
            </a:r>
          </a:p>
        </p:txBody>
      </p:sp>
      <p:sp>
        <p:nvSpPr>
          <p:cNvPr id="59" name="ADL nav"/>
          <p:cNvSpPr/>
          <p:nvPr/>
        </p:nvSpPr>
        <p:spPr>
          <a:xfrm>
            <a:off x="8337600" y="251999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型として登録する</a:t>
            </a:r>
          </a:p>
        </p:txBody>
      </p:sp>
      <p:sp>
        <p:nvSpPr>
          <p:cNvPr id="60" name="ADL nav"/>
          <p:cNvSpPr/>
          <p:nvPr/>
        </p:nvSpPr>
        <p:spPr>
          <a:xfrm>
            <a:off x="8136000" y="403200"/>
            <a:ext cx="187200" cy="140400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7200" rIns="7200" tIns="7200" bIns="7200"/>
          <a:lstStyle/>
          <a:p>
            <a:pPr algn="ctr"/>
            <a:r>
              <a:rPr sz="800" b="1">
                <a:solidFill>
                  <a:schemeClr val="bg1"/>
                </a:solidFill>
                <a:latin typeface="Arial"/>
                <a:ea typeface="Yu Gothic"/>
              </a:rPr>
              <a:t>3</a:t>
            </a:r>
          </a:p>
        </p:txBody>
      </p:sp>
      <p:sp>
        <p:nvSpPr>
          <p:cNvPr id="61" name="ADL nav"/>
          <p:cNvSpPr/>
          <p:nvPr/>
        </p:nvSpPr>
        <p:spPr>
          <a:xfrm>
            <a:off x="8337600" y="403200"/>
            <a:ext cx="2750400" cy="140400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7200" bIns="7200"/>
          <a:lstStyle/>
          <a:p>
            <a:pPr algn="ctr"/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手引きに残す</a:t>
            </a:r>
          </a:p>
        </p:txBody>
      </p:sp>
      <p:sp>
        <p:nvSpPr>
          <p:cNvPr id="62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描画関数・呼び出し・型の表・手引きの4か所。どれかを飛ばすと、動くが誰も使えない型になる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出所：キット構成（adl_deck/ 配下）</a:t>
            </a:r>
          </a:p>
        </p:txBody>
      </p:sp>
      <p:sp>
        <p:nvSpPr>
          <p:cNvPr id="63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手元での改良は、見本での回帰確認を通してから配布用に固め直します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2569680" y="1548000"/>
            <a:ext cx="4320000" cy="32699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手元で plan を直し、生成と点検を回す</a:t>
            </a:r>
          </a:p>
        </p:txBody>
      </p:sp>
      <p:sp>
        <p:nvSpPr>
          <p:cNvPr id="5" name="Down Arrow 4"/>
          <p:cNvSpPr/>
          <p:nvPr/>
        </p:nvSpPr>
        <p:spPr>
          <a:xfrm>
            <a:off x="4657680" y="19182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976079" y="1875000"/>
            <a:ext cx="264384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まずは第1層で解けないかを確かめる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69680" y="2253000"/>
            <a:ext cx="4320000" cy="32699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解けなければ型や部品に手を入れる</a:t>
            </a:r>
          </a:p>
        </p:txBody>
      </p:sp>
      <p:sp>
        <p:nvSpPr>
          <p:cNvPr id="8" name="Down Arrow 7"/>
          <p:cNvSpPr/>
          <p:nvPr/>
        </p:nvSpPr>
        <p:spPr>
          <a:xfrm>
            <a:off x="4657680" y="26232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76079" y="2580000"/>
            <a:ext cx="264384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座標と色は既存の定数から取る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2569680" y="2958000"/>
            <a:ext cx="4320000" cy="32699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見本の資料をすべて作り直す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4657680" y="3328199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976079" y="3285000"/>
            <a:ext cx="264384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既存ページが崩れていないかを見る回帰の確認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2569680" y="3663000"/>
            <a:ext cx="4320000" cy="32699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手引きと規範を更新する</a:t>
            </a:r>
          </a:p>
        </p:txBody>
      </p:sp>
      <p:sp>
        <p:nvSpPr>
          <p:cNvPr id="14" name="Down Arrow 13"/>
          <p:cNvSpPr/>
          <p:nvPr/>
        </p:nvSpPr>
        <p:spPr>
          <a:xfrm>
            <a:off x="4657680" y="40332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976079" y="3990000"/>
            <a:ext cx="264384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型の手引き、planのキー一覧、CLAUDE.md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2569680" y="4368000"/>
            <a:ext cx="4320000" cy="326999"/>
          </a:xfrm>
          <a:prstGeom prst="roundRect">
            <a:avLst/>
          </a:prstGeom>
          <a:solidFill>
            <a:schemeClr val="bg1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配布用の一式にまとめ直す</a:t>
            </a:r>
          </a:p>
        </p:txBody>
      </p:sp>
      <p:sp>
        <p:nvSpPr>
          <p:cNvPr id="17" name="Down Arrow 16"/>
          <p:cNvSpPr/>
          <p:nvPr/>
        </p:nvSpPr>
        <p:spPr>
          <a:xfrm>
            <a:off x="4657680" y="4738200"/>
            <a:ext cx="144000" cy="291600"/>
          </a:xfrm>
          <a:prstGeom prst="downArrow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976079" y="4695000"/>
            <a:ext cx="2643840" cy="378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900" b="0">
                <a:solidFill>
                  <a:schemeClr val="accent1"/>
                </a:solidFill>
                <a:latin typeface="Arial"/>
                <a:ea typeface="Yu Gothic"/>
              </a:rPr>
              <a:t>中間生成物と作業ファイルは自動で除かれる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2569680" y="5073000"/>
            <a:ext cx="4320000" cy="326999"/>
          </a:xfrm>
          <a:prstGeom prst="roundRect">
            <a:avLst/>
          </a:prstGeom>
          <a:solidFill>
            <a:schemeClr val="bg2"/>
          </a:solidFill>
          <a:ln w="12700">
            <a:solidFill>
              <a:schemeClr val="tx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43200" rIns="43200" tIns="28800" bIns="28800"/>
          <a:lstStyle/>
          <a:p>
            <a:pPr algn="ctr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配り直す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キットは配って終わりではなく、案件で足りなかった型を足して育てる前提で作っています</a:t>
            </a:r>
          </a:p>
        </p:txBody>
      </p:sp>
      <p:sp>
        <p:nvSpPr>
          <p:cNvPr id="21" name="Isosceles Triangle 20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キットは配って終わりではなく、案件で足りなかった型を足して育てる前提で作っています</a:t>
            </a:r>
          </a:p>
        </p:txBody>
      </p:sp>
      <p:sp>
        <p:nvSpPr>
          <p:cNvPr id="23" name="Isosceles Triangle 22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Ⅵ</a:t>
            </a:r>
          </a:p>
        </p:txBody>
      </p:sp>
      <p:sp>
        <p:nvSpPr>
          <p:cNvPr id="25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改良を配布へ戻す</a:t>
            </a:r>
          </a:p>
        </p:txBody>
      </p:sp>
      <p:sp>
        <p:nvSpPr>
          <p:cNvPr id="26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回帰の確認を飛ばすと、改良した型は動くのに既存の資料が崩れる。見本はそのための検査用でもある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出所：キット運用方針</a:t>
            </a:r>
          </a:p>
        </p:txBody>
      </p:sp>
      <p:sp>
        <p:nvSpPr>
          <p:cNvPr id="27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910799" y="856800"/>
            <a:ext cx="10353600" cy="5166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3000" b="1">
                <a:solidFill>
                  <a:schemeClr val="bg1"/>
                </a:solidFill>
                <a:latin typeface="Arial"/>
                <a:ea typeface="Yu Gothic"/>
              </a:rPr>
              <a:t>7   注意点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出所のない数値を書かないことと、承認前に生成しないことが最も重要な制約です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5999" y="1548000"/>
            <a:ext cx="2446128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制約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5999" y="1821599"/>
            <a:ext cx="2446129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091328" y="1548000"/>
            <a:ext cx="3514536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なぜそうするか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091328" y="1821599"/>
            <a:ext cx="3514536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685064" y="1548000"/>
            <a:ext cx="3514536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破ったときに起きること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685064" y="1821599"/>
            <a:ext cx="3514536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910799" y="1864800"/>
            <a:ext cx="612000" cy="162804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中身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0799" y="3521641"/>
            <a:ext cx="612000" cy="134237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見た目</a:t>
            </a:r>
          </a:p>
        </p:txBody>
      </p:sp>
      <p:sp>
        <p:nvSpPr>
          <p:cNvPr id="12" name="Rectangle 11"/>
          <p:cNvSpPr/>
          <p:nvPr/>
        </p:nvSpPr>
        <p:spPr>
          <a:xfrm>
            <a:off x="910799" y="4892820"/>
            <a:ext cx="612000" cy="1342379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進め方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565999" y="1864800"/>
            <a:ext cx="2446128" cy="74272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出所のない数値を書かない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091328" y="1864800"/>
            <a:ext cx="3514536" cy="74272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生成された数値は根拠がなく、提出後に確認を求められる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685064" y="1864800"/>
            <a:ext cx="3514536" cy="74272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資料全体の信頼が落ち、全ページの数値を洗い直すことになる</a:t>
            </a:r>
          </a:p>
        </p:txBody>
      </p:sp>
      <p:cxnSp>
        <p:nvCxnSpPr>
          <p:cNvPr id="16" name="Connector 15"/>
          <p:cNvCxnSpPr/>
          <p:nvPr/>
        </p:nvCxnSpPr>
        <p:spPr>
          <a:xfrm>
            <a:off x="1565999" y="2607522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Rectangle 16"/>
          <p:cNvSpPr/>
          <p:nvPr/>
        </p:nvSpPr>
        <p:spPr>
          <a:xfrm>
            <a:off x="1565999" y="2607522"/>
            <a:ext cx="2446128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架空の固有名詞を実在扱いしない</a:t>
            </a:r>
          </a:p>
        </p:txBody>
      </p:sp>
      <p:sp>
        <p:nvSpPr>
          <p:cNvPr id="18" name="Rectangle 17"/>
          <p:cNvSpPr/>
          <p:nvPr/>
        </p:nvSpPr>
        <p:spPr>
          <a:xfrm>
            <a:off x="4091328" y="2607522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例示のつもりの社名が実在することがある</a:t>
            </a:r>
          </a:p>
        </p:txBody>
      </p:sp>
      <p:sp>
        <p:nvSpPr>
          <p:cNvPr id="19" name="Rectangle 18"/>
          <p:cNvSpPr/>
          <p:nvPr/>
        </p:nvSpPr>
        <p:spPr>
          <a:xfrm>
            <a:off x="7685064" y="2607522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先方に誤解が生まれ、訂正の連絡が必要になる</a:t>
            </a:r>
          </a:p>
        </p:txBody>
      </p:sp>
      <p:cxnSp>
        <p:nvCxnSpPr>
          <p:cNvPr id="20" name="Connector 19"/>
          <p:cNvCxnSpPr/>
          <p:nvPr/>
        </p:nvCxnSpPr>
        <p:spPr>
          <a:xfrm>
            <a:off x="1565999" y="3064581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1565999" y="3064581"/>
            <a:ext cx="2446128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箇条書きだけのページを並べない</a:t>
            </a:r>
          </a:p>
        </p:txBody>
      </p:sp>
      <p:sp>
        <p:nvSpPr>
          <p:cNvPr id="22" name="Rectangle 21"/>
          <p:cNvSpPr/>
          <p:nvPr/>
        </p:nvSpPr>
        <p:spPr>
          <a:xfrm>
            <a:off x="4091328" y="3064581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納品物の密度に届かず、資料としての価値が下がる</a:t>
            </a:r>
          </a:p>
        </p:txBody>
      </p:sp>
      <p:sp>
        <p:nvSpPr>
          <p:cNvPr id="23" name="Rectangle 22"/>
          <p:cNvSpPr/>
          <p:nvPr/>
        </p:nvSpPr>
        <p:spPr>
          <a:xfrm>
            <a:off x="7685064" y="3064581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点検で薄いページとして検出され、作り直しになる</a:t>
            </a:r>
          </a:p>
        </p:txBody>
      </p:sp>
      <p:cxnSp>
        <p:nvCxnSpPr>
          <p:cNvPr id="24" name="Connector 23"/>
          <p:cNvCxnSpPr/>
          <p:nvPr/>
        </p:nvCxnSpPr>
        <p:spPr>
          <a:xfrm>
            <a:off x="1565999" y="3521641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Rectangle 24"/>
          <p:cNvSpPr/>
          <p:nvPr/>
        </p:nvSpPr>
        <p:spPr>
          <a:xfrm>
            <a:off x="1565999" y="3521641"/>
            <a:ext cx="2446128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テーマにない色を使わない</a:t>
            </a:r>
          </a:p>
        </p:txBody>
      </p:sp>
      <p:sp>
        <p:nvSpPr>
          <p:cNvPr id="26" name="Rectangle 25"/>
          <p:cNvSpPr/>
          <p:nvPr/>
        </p:nvSpPr>
        <p:spPr>
          <a:xfrm>
            <a:off x="4091328" y="3521641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テンプレの配色定義から外れる</a:t>
            </a:r>
          </a:p>
        </p:txBody>
      </p:sp>
      <p:sp>
        <p:nvSpPr>
          <p:cNvPr id="27" name="Rectangle 26"/>
          <p:cNvSpPr/>
          <p:nvPr/>
        </p:nvSpPr>
        <p:spPr>
          <a:xfrm>
            <a:off x="7685064" y="3521641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ブランドの体裁が崩れ、準拠と言えなくなる</a:t>
            </a:r>
          </a:p>
        </p:txBody>
      </p:sp>
      <p:cxnSp>
        <p:nvCxnSpPr>
          <p:cNvPr id="28" name="Connector 27"/>
          <p:cNvCxnSpPr/>
          <p:nvPr/>
        </p:nvCxnSpPr>
        <p:spPr>
          <a:xfrm>
            <a:off x="1565999" y="3978701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1565999" y="3978701"/>
            <a:ext cx="2446128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欧文書体を指定しない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091328" y="3978701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テンプレは Arial を定義しており、上書きすると混在する</a:t>
            </a:r>
          </a:p>
        </p:txBody>
      </p:sp>
      <p:sp>
        <p:nvSpPr>
          <p:cNvPr id="31" name="Rectangle 30"/>
          <p:cNvSpPr/>
          <p:nvPr/>
        </p:nvSpPr>
        <p:spPr>
          <a:xfrm>
            <a:off x="7685064" y="3978701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書き出した資料で書体が揃わない</a:t>
            </a:r>
          </a:p>
        </p:txBody>
      </p:sp>
      <p:cxnSp>
        <p:nvCxnSpPr>
          <p:cNvPr id="32" name="Connector 31"/>
          <p:cNvCxnSpPr/>
          <p:nvPr/>
        </p:nvCxnSpPr>
        <p:spPr>
          <a:xfrm>
            <a:off x="1565999" y="4435761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3" name="Rectangle 32"/>
          <p:cNvSpPr/>
          <p:nvPr/>
        </p:nvSpPr>
        <p:spPr>
          <a:xfrm>
            <a:off x="1565999" y="4435761"/>
            <a:ext cx="2446128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作業領域の外に本文を置かない</a:t>
            </a:r>
          </a:p>
        </p:txBody>
      </p:sp>
      <p:sp>
        <p:nvSpPr>
          <p:cNvPr id="34" name="Rectangle 33"/>
          <p:cNvSpPr/>
          <p:nvPr/>
        </p:nvSpPr>
        <p:spPr>
          <a:xfrm>
            <a:off x="4091328" y="4435761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テンプレが明記している版面の制約</a:t>
            </a:r>
          </a:p>
        </p:txBody>
      </p:sp>
      <p:sp>
        <p:nvSpPr>
          <p:cNvPr id="35" name="Rectangle 34"/>
          <p:cNvSpPr/>
          <p:nvPr/>
        </p:nvSpPr>
        <p:spPr>
          <a:xfrm>
            <a:off x="7685064" y="4435761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印刷と投影で文字が切れる</a:t>
            </a:r>
          </a:p>
        </p:txBody>
      </p:sp>
      <p:cxnSp>
        <p:nvCxnSpPr>
          <p:cNvPr id="36" name="Connector 35"/>
          <p:cNvCxnSpPr/>
          <p:nvPr/>
        </p:nvCxnSpPr>
        <p:spPr>
          <a:xfrm>
            <a:off x="1565999" y="489282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ectangle 36"/>
          <p:cNvSpPr/>
          <p:nvPr/>
        </p:nvSpPr>
        <p:spPr>
          <a:xfrm>
            <a:off x="1565999" y="4892820"/>
            <a:ext cx="2446128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構成の承認前に生成しない</a:t>
            </a:r>
          </a:p>
        </p:txBody>
      </p:sp>
      <p:sp>
        <p:nvSpPr>
          <p:cNvPr id="38" name="Rectangle 37"/>
          <p:cNvSpPr/>
          <p:nvPr/>
        </p:nvSpPr>
        <p:spPr>
          <a:xfrm>
            <a:off x="4091328" y="4892820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構成の誤りは全ページの作り直しになる</a:t>
            </a:r>
          </a:p>
        </p:txBody>
      </p:sp>
      <p:sp>
        <p:nvSpPr>
          <p:cNvPr id="39" name="Rectangle 38"/>
          <p:cNvSpPr/>
          <p:nvPr/>
        </p:nvSpPr>
        <p:spPr>
          <a:xfrm>
            <a:off x="7685064" y="4892820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手戻りが最も大きい段階でやり直すことになる</a:t>
            </a:r>
          </a:p>
        </p:txBody>
      </p:sp>
      <p:cxnSp>
        <p:nvCxnSpPr>
          <p:cNvPr id="40" name="Connector 39"/>
          <p:cNvCxnSpPr/>
          <p:nvPr/>
        </p:nvCxnSpPr>
        <p:spPr>
          <a:xfrm>
            <a:off x="1565999" y="534988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1565999" y="5349880"/>
            <a:ext cx="2446128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点検を通さずに完了としない</a:t>
            </a:r>
          </a:p>
        </p:txBody>
      </p:sp>
      <p:sp>
        <p:nvSpPr>
          <p:cNvPr id="42" name="Rectangle 41"/>
          <p:cNvSpPr/>
          <p:nvPr/>
        </p:nvSpPr>
        <p:spPr>
          <a:xfrm>
            <a:off x="4091328" y="5349880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目で見えない崩れが残る</a:t>
            </a:r>
          </a:p>
        </p:txBody>
      </p:sp>
      <p:sp>
        <p:nvSpPr>
          <p:cNvPr id="43" name="Rectangle 42"/>
          <p:cNvSpPr/>
          <p:nvPr/>
        </p:nvSpPr>
        <p:spPr>
          <a:xfrm>
            <a:off x="7685064" y="5349880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提出後に崩れが見つかる</a:t>
            </a:r>
          </a:p>
        </p:txBody>
      </p:sp>
      <p:cxnSp>
        <p:nvCxnSpPr>
          <p:cNvPr id="44" name="Connector 43"/>
          <p:cNvCxnSpPr/>
          <p:nvPr/>
        </p:nvCxnSpPr>
        <p:spPr>
          <a:xfrm>
            <a:off x="1565999" y="5806940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5" name="Rectangle 44"/>
          <p:cNvSpPr/>
          <p:nvPr/>
        </p:nvSpPr>
        <p:spPr>
          <a:xfrm>
            <a:off x="1565999" y="5806940"/>
            <a:ext cx="2446128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台紙を差し替えない</a:t>
            </a:r>
          </a:p>
        </p:txBody>
      </p:sp>
      <p:sp>
        <p:nvSpPr>
          <p:cNvPr id="46" name="Rectangle 45"/>
          <p:cNvSpPr/>
          <p:nvPr/>
        </p:nvSpPr>
        <p:spPr>
          <a:xfrm>
            <a:off x="4091328" y="5806940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台紙はテンプレ原本から作った唯一の準拠の根拠</a:t>
            </a:r>
          </a:p>
        </p:txBody>
      </p:sp>
      <p:sp>
        <p:nvSpPr>
          <p:cNvPr id="47" name="Rectangle 46"/>
          <p:cNvSpPr/>
          <p:nvPr/>
        </p:nvSpPr>
        <p:spPr>
          <a:xfrm>
            <a:off x="7685064" y="5806940"/>
            <a:ext cx="3514536" cy="457059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準拠が保証できなくなる</a:t>
            </a:r>
          </a:p>
        </p:txBody>
      </p:sp>
      <p:sp>
        <p:nvSpPr>
          <p:cNvPr id="48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Ⅶ</a:t>
            </a:r>
          </a:p>
        </p:txBody>
      </p:sp>
      <p:sp>
        <p:nvSpPr>
          <p:cNvPr id="49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守るべき制約</a:t>
            </a:r>
          </a:p>
        </p:txBody>
      </p:sp>
      <p:sp>
        <p:nvSpPr>
          <p:cNvPr id="50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出所：キット規範（CLAUDE.md）</a:t>
            </a:r>
          </a:p>
        </p:txBody>
      </p:sp>
      <p:sp>
        <p:nvSpPr>
          <p:cNvPr id="51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5" sz="quarter"/>
          </p:nvPr>
        </p:nvSpPr>
        <p:spPr/>
        <p:txBody>
          <a:bodyPr/>
          <a:lstStyle/>
          <a:p/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 wrap="square"/>
          <a:lstStyle/>
          <a:p>
            <a:r>
              <a:rPr>
                <a:latin typeface="Arial"/>
                <a:ea typeface="Yu Gothic"/>
              </a:rPr>
              <a:t>環境まわりで詰まる箇所は決まっており、事前に避けられます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565999" y="1548000"/>
            <a:ext cx="283464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症状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1565999" y="1821599"/>
            <a:ext cx="2834641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4479840" y="1548000"/>
            <a:ext cx="332028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原因</a:t>
            </a:r>
          </a:p>
        </p:txBody>
      </p:sp>
      <p:cxnSp>
        <p:nvCxnSpPr>
          <p:cNvPr id="7" name="Connector 6"/>
          <p:cNvCxnSpPr/>
          <p:nvPr/>
        </p:nvCxnSpPr>
        <p:spPr>
          <a:xfrm>
            <a:off x="4479840" y="1821599"/>
            <a:ext cx="332028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/>
          <p:cNvSpPr txBox="1"/>
          <p:nvPr/>
        </p:nvSpPr>
        <p:spPr>
          <a:xfrm>
            <a:off x="7879320" y="1548000"/>
            <a:ext cx="3320280" cy="2592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40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対処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79320" y="1821599"/>
            <a:ext cx="3320280" cy="0"/>
          </a:xfrm>
          <a:prstGeom prst="line">
            <a:avLst/>
          </a:prstGeom>
          <a:ln w="1143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Rectangle 9"/>
          <p:cNvSpPr/>
          <p:nvPr/>
        </p:nvSpPr>
        <p:spPr>
          <a:xfrm>
            <a:off x="910799" y="1864800"/>
            <a:ext cx="612000" cy="2043558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書き出し</a:t>
            </a:r>
          </a:p>
        </p:txBody>
      </p:sp>
      <p:sp>
        <p:nvSpPr>
          <p:cNvPr id="11" name="Rectangle 10"/>
          <p:cNvSpPr/>
          <p:nvPr/>
        </p:nvSpPr>
        <p:spPr>
          <a:xfrm>
            <a:off x="910799" y="3937158"/>
            <a:ext cx="612000" cy="1434041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36000" rIns="36000" tIns="28800" bIns="28800"/>
          <a:lstStyle/>
          <a:p>
            <a:pPr algn="ctr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</a:t>
            </a:r>
          </a:p>
        </p:txBody>
      </p:sp>
      <p:sp>
        <p:nvSpPr>
          <p:cNvPr id="12" name="Rectangle 11"/>
          <p:cNvSpPr/>
          <p:nvPr/>
        </p:nvSpPr>
        <p:spPr>
          <a:xfrm>
            <a:off x="1565999" y="1864800"/>
            <a:ext cx="2834640" cy="7923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PDF への書き出しが応答しなくなる</a:t>
            </a:r>
          </a:p>
        </p:txBody>
      </p:sp>
      <p:sp>
        <p:nvSpPr>
          <p:cNvPr id="13" name="Rectangle 12"/>
          <p:cNvSpPr/>
          <p:nvPr/>
        </p:nvSpPr>
        <p:spPr>
          <a:xfrm>
            <a:off x="4479840" y="1864800"/>
            <a:ext cx="3320280" cy="7923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出力先が隠しフォルダ（先頭がドットのフォルダ）の下にあり、PowerPoint と Keynote が開けない</a:t>
            </a:r>
          </a:p>
        </p:txBody>
      </p:sp>
      <p:sp>
        <p:nvSpPr>
          <p:cNvPr id="14" name="Rectangle 13"/>
          <p:cNvSpPr/>
          <p:nvPr/>
        </p:nvSpPr>
        <p:spPr>
          <a:xfrm>
            <a:off x="7879320" y="1864800"/>
            <a:ext cx="3320280" cy="7923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出力先を案件フォルダなど通常のフォルダに変える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565999" y="2657172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Rectangle 15"/>
          <p:cNvSpPr/>
          <p:nvPr/>
        </p:nvSpPr>
        <p:spPr>
          <a:xfrm>
            <a:off x="1565999" y="2657172"/>
            <a:ext cx="2834640" cy="7923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書き出しが失敗して止まる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79840" y="2657172"/>
            <a:ext cx="3320280" cy="7923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PowerPoint が異常終了したときの一時ファイルが残っている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879320" y="2657172"/>
            <a:ext cx="3320280" cy="792372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生成時に自動で外れる。残る場合は出力先の ~$ で始まるファイルを削除する</a:t>
            </a:r>
          </a:p>
        </p:txBody>
      </p:sp>
      <p:cxnSp>
        <p:nvCxnSpPr>
          <p:cNvPr id="19" name="Connector 18"/>
          <p:cNvCxnSpPr/>
          <p:nvPr/>
        </p:nvCxnSpPr>
        <p:spPr>
          <a:xfrm>
            <a:off x="1565999" y="3449544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ectangle 19"/>
          <p:cNvSpPr/>
          <p:nvPr/>
        </p:nvSpPr>
        <p:spPr>
          <a:xfrm>
            <a:off x="1565999" y="3449544"/>
            <a:ext cx="283464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画像への変換ができない</a:t>
            </a:r>
          </a:p>
        </p:txBody>
      </p:sp>
      <p:sp>
        <p:nvSpPr>
          <p:cNvPr id="21" name="Rectangle 20"/>
          <p:cNvSpPr/>
          <p:nvPr/>
        </p:nvSpPr>
        <p:spPr>
          <a:xfrm>
            <a:off x="4479840" y="3449544"/>
            <a:ext cx="332028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PDF を画像にする外部コマンドが入っていない</a:t>
            </a:r>
          </a:p>
        </p:txBody>
      </p:sp>
      <p:sp>
        <p:nvSpPr>
          <p:cNvPr id="22" name="Rectangle 21"/>
          <p:cNvSpPr/>
          <p:nvPr/>
        </p:nvSpPr>
        <p:spPr>
          <a:xfrm>
            <a:off x="7879320" y="3449544"/>
            <a:ext cx="332028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poppler を導入する（brew install poppler）</a:t>
            </a:r>
          </a:p>
        </p:txBody>
      </p:sp>
      <p:cxnSp>
        <p:nvCxnSpPr>
          <p:cNvPr id="23" name="Connector 22"/>
          <p:cNvCxnSpPr/>
          <p:nvPr/>
        </p:nvCxnSpPr>
        <p:spPr>
          <a:xfrm>
            <a:off x="1565999" y="3937158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Rectangle 23"/>
          <p:cNvSpPr/>
          <p:nvPr/>
        </p:nvSpPr>
        <p:spPr>
          <a:xfrm>
            <a:off x="1565999" y="3937158"/>
            <a:ext cx="283464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同じ型が続くと警告が出る</a:t>
            </a:r>
          </a:p>
        </p:txBody>
      </p:sp>
      <p:sp>
        <p:nvSpPr>
          <p:cNvPr id="25" name="Rectangle 24"/>
          <p:cNvSpPr/>
          <p:nvPr/>
        </p:nvSpPr>
        <p:spPr>
          <a:xfrm>
            <a:off x="4479840" y="3937158"/>
            <a:ext cx="332028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版面が偏っており、読み手に単調な印象を与える</a:t>
            </a:r>
          </a:p>
        </p:txBody>
      </p:sp>
      <p:sp>
        <p:nvSpPr>
          <p:cNvPr id="26" name="Rectangle 25"/>
          <p:cNvSpPr/>
          <p:nvPr/>
        </p:nvSpPr>
        <p:spPr>
          <a:xfrm>
            <a:off x="7879320" y="3937158"/>
            <a:ext cx="332028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本文6枚につき1種類は違う型を混ぜる</a:t>
            </a:r>
          </a:p>
        </p:txBody>
      </p:sp>
      <p:cxnSp>
        <p:nvCxnSpPr>
          <p:cNvPr id="27" name="Connector 26"/>
          <p:cNvCxnSpPr/>
          <p:nvPr/>
        </p:nvCxnSpPr>
        <p:spPr>
          <a:xfrm>
            <a:off x="1565999" y="4424772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Rectangle 27"/>
          <p:cNvSpPr/>
          <p:nvPr/>
        </p:nvSpPr>
        <p:spPr>
          <a:xfrm>
            <a:off x="1565999" y="4424772"/>
            <a:ext cx="283464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ページが薄いと指摘される</a:t>
            </a:r>
          </a:p>
        </p:txBody>
      </p:sp>
      <p:sp>
        <p:nvSpPr>
          <p:cNvPr id="29" name="Rectangle 28"/>
          <p:cNvSpPr/>
          <p:nvPr/>
        </p:nvSpPr>
        <p:spPr>
          <a:xfrm>
            <a:off x="4479840" y="4424772"/>
            <a:ext cx="332028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箇条書きだけで図版がない</a:t>
            </a:r>
          </a:p>
        </p:txBody>
      </p:sp>
      <p:sp>
        <p:nvSpPr>
          <p:cNvPr id="30" name="Rectangle 29"/>
          <p:cNvSpPr/>
          <p:nvPr/>
        </p:nvSpPr>
        <p:spPr>
          <a:xfrm>
            <a:off x="7879320" y="4424772"/>
            <a:ext cx="332028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図版を足すか、前後のページと統合する</a:t>
            </a:r>
          </a:p>
        </p:txBody>
      </p:sp>
      <p:cxnSp>
        <p:nvCxnSpPr>
          <p:cNvPr id="31" name="Connector 30"/>
          <p:cNvCxnSpPr/>
          <p:nvPr/>
        </p:nvCxnSpPr>
        <p:spPr>
          <a:xfrm>
            <a:off x="1565999" y="4912386"/>
            <a:ext cx="9712801" cy="0"/>
          </a:xfrm>
          <a:prstGeom prst="line">
            <a:avLst/>
          </a:prstGeom>
          <a:ln w="9525">
            <a:solidFill>
              <a:schemeClr val="tx2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Rectangle 31"/>
          <p:cNvSpPr/>
          <p:nvPr/>
        </p:nvSpPr>
        <p:spPr>
          <a:xfrm>
            <a:off x="1565999" y="4912386"/>
            <a:ext cx="283464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1">
                <a:solidFill>
                  <a:schemeClr val="tx1"/>
                </a:solidFill>
                <a:latin typeface="Arial"/>
                <a:ea typeface="Yu Gothic"/>
              </a:rPr>
              <a:t>画像の枠が空のまま残る</a:t>
            </a:r>
          </a:p>
        </p:txBody>
      </p:sp>
      <p:sp>
        <p:nvSpPr>
          <p:cNvPr id="33" name="Rectangle 32"/>
          <p:cNvSpPr/>
          <p:nvPr/>
        </p:nvSpPr>
        <p:spPr>
          <a:xfrm>
            <a:off x="4479840" y="4912386"/>
            <a:ext cx="332028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画像を用意していない</a:t>
            </a:r>
          </a:p>
        </p:txBody>
      </p:sp>
      <p:sp>
        <p:nvSpPr>
          <p:cNvPr id="34" name="Rectangle 33"/>
          <p:cNvSpPr/>
          <p:nvPr/>
        </p:nvSpPr>
        <p:spPr>
          <a:xfrm>
            <a:off x="7879320" y="4912386"/>
            <a:ext cx="3320280" cy="487613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8800" rIns="28800" tIns="28800" bIns="28800"/>
          <a:lstStyle/>
          <a:p>
            <a:pPr algn="l">
              <a:spcAft>
                <a:spcPts val="150"/>
              </a:spcAft>
            </a:pPr>
            <a:r>
              <a:rPr sz="1000" b="0">
                <a:solidFill>
                  <a:schemeClr val="tx1"/>
                </a:solidFill>
                <a:latin typeface="Arial"/>
                <a:ea typeface="Yu Gothic"/>
              </a:rPr>
              <a:t>plan に指示を書いて場所取りし、後から差し替える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出力先を通常のフォルダにしておくだけで、詰まりの大半は起きません</a:t>
            </a:r>
          </a:p>
        </p:txBody>
      </p:sp>
      <p:sp>
        <p:nvSpPr>
          <p:cNvPr id="36" name="Isosceles Triangle 35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Rounded Rectangle 36"/>
          <p:cNvSpPr/>
          <p:nvPr/>
        </p:nvSpPr>
        <p:spPr>
          <a:xfrm>
            <a:off x="910799" y="5572800"/>
            <a:ext cx="10368000" cy="676800"/>
          </a:xfrm>
          <a:prstGeom prst="roundRect">
            <a:avLst/>
          </a:prstGeom>
          <a:solidFill>
            <a:schemeClr val="bg1"/>
          </a:solidFill>
          <a:ln w="9525"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522000" rIns="180000" tIns="54000" bIns="54000"/>
          <a:lstStyle/>
          <a:p>
            <a:pPr algn="l">
              <a:spcAft>
                <a:spcPts val="200"/>
              </a:spcAft>
            </a:pPr>
            <a:r>
              <a:rPr sz="1400" b="0">
                <a:solidFill>
                  <a:schemeClr val="tx1"/>
                </a:solidFill>
                <a:latin typeface="Arial"/>
                <a:ea typeface="Yu Gothic"/>
              </a:rPr>
              <a:t>出力先を通常のフォルダにしておくだけで、詰まりの大半は起きません</a:t>
            </a:r>
          </a:p>
        </p:txBody>
      </p:sp>
      <p:sp>
        <p:nvSpPr>
          <p:cNvPr id="38" name="Isosceles Triangle 37"/>
          <p:cNvSpPr/>
          <p:nvPr/>
        </p:nvSpPr>
        <p:spPr>
          <a:xfrm rot="5400000">
            <a:off x="1072800" y="5839200"/>
            <a:ext cx="234000" cy="144000"/>
          </a:xfrm>
          <a:prstGeom prst="triangle">
            <a:avLst/>
          </a:prstGeom>
          <a:solidFill>
            <a:schemeClr val="bg2">
              <a:lumMod val="2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ADL chapter badge"/>
          <p:cNvSpPr/>
          <p:nvPr/>
        </p:nvSpPr>
        <p:spPr>
          <a:xfrm>
            <a:off x="910799" y="223200"/>
            <a:ext cx="259200" cy="259200"/>
          </a:xfrm>
          <a:prstGeom prst="rect">
            <a:avLst/>
          </a:prstGeom>
          <a:solidFill>
            <a:schemeClr val="accent1">
              <a:lumMod val="65000"/>
              <a:lumOff val="3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 lIns="21600" rIns="21600" tIns="7200" bIns="7200"/>
          <a:lstStyle/>
          <a:p>
            <a:pPr algn="ctr"/>
            <a:r>
              <a:rPr sz="1200" b="1">
                <a:solidFill>
                  <a:schemeClr val="bg1"/>
                </a:solidFill>
                <a:latin typeface="Arial"/>
                <a:ea typeface="Yu Gothic"/>
              </a:rPr>
              <a:t>Ⅶ</a:t>
            </a:r>
          </a:p>
        </p:txBody>
      </p:sp>
      <p:sp>
        <p:nvSpPr>
          <p:cNvPr id="40" name="ADL chapter label"/>
          <p:cNvSpPr txBox="1"/>
          <p:nvPr/>
        </p:nvSpPr>
        <p:spPr>
          <a:xfrm>
            <a:off x="1278000" y="216000"/>
            <a:ext cx="5040000" cy="2736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spcAft>
                <a:spcPts val="400"/>
              </a:spcAft>
            </a:pPr>
            <a:r>
              <a:rPr sz="1200" b="1">
                <a:solidFill>
                  <a:schemeClr val="tx2"/>
                </a:solidFill>
                <a:latin typeface="Arial"/>
                <a:ea typeface="Yu Gothic"/>
              </a:rPr>
              <a:t>詰まりやすい箇所</a:t>
            </a:r>
          </a:p>
        </p:txBody>
      </p:sp>
      <p:sp>
        <p:nvSpPr>
          <p:cNvPr id="41" name="ADL footnote"/>
          <p:cNvSpPr txBox="1"/>
          <p:nvPr/>
        </p:nvSpPr>
        <p:spPr>
          <a:xfrm>
            <a:off x="910799" y="6318000"/>
            <a:ext cx="7920000" cy="396000"/>
          </a:xfrm>
          <a:prstGeom prst="rect">
            <a:avLst/>
          </a:prstGeom>
          <a:noFill/>
        </p:spPr>
        <p:txBody>
          <a:bodyPr wrap="square" lIns="0" rIns="0" tIns="0" bIns="0" anchor="b">
            <a:spAutoFit/>
          </a:bodyPr>
          <a:lstStyle/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*1 書き出しは PowerPoint、Keynote、LibreOffice の順に使われる。PowerPoint が入っていれば最もテンプレに忠実に出る</a:t>
            </a:r>
          </a:p>
          <a:p>
            <a:pPr algn="l">
              <a:spcAft>
                <a:spcPts val="1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出所：キット仕様（bin/render.py の挙動）</a:t>
            </a:r>
          </a:p>
        </p:txBody>
      </p:sp>
      <p:sp>
        <p:nvSpPr>
          <p:cNvPr id="42" name="ADL copyright"/>
          <p:cNvSpPr txBox="1"/>
          <p:nvPr/>
        </p:nvSpPr>
        <p:spPr>
          <a:xfrm>
            <a:off x="9396000" y="6462000"/>
            <a:ext cx="1584000" cy="259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spcAft>
                <a:spcPts val="400"/>
              </a:spcAft>
            </a:pPr>
            <a:r>
              <a:rPr sz="900" b="0">
                <a:solidFill>
                  <a:schemeClr val="tx2"/>
                </a:solidFill>
                <a:latin typeface="Arial"/>
                <a:ea typeface="Yu Gothic"/>
              </a:rPr>
              <a:t>© Arthur D. Little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 Placeholder 1"/>
          <p:cNvSpPr>
            <a:spLocks noGrp="1"/>
          </p:cNvSpPr>
          <p:nvPr>
            <p:ph type="body" idx="14" sz="quarter"/>
          </p:nvPr>
        </p:nvSpPr>
        <p:spPr/>
        <p:txBody>
          <a:bodyPr/>
          <a:lstStyle/>
          <a:p>
            <a:pPr algn="ctr"/>
            <a:r>
              <a:rPr>
                <a:latin typeface="Arial"/>
                <a:ea typeface="Yu Gothic"/>
              </a:rPr>
              <a:t>The Difference</a:t>
            </a:r>
          </a:p>
        </p:txBody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UPSLIDE_PRESENTATION_NOT_EMPTY_TAG" val="TRU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ADL PPT THEME">
  <a:themeElements>
    <a:clrScheme name="ADL">
      <a:dk1>
        <a:srgbClr val="0D003F"/>
      </a:dk1>
      <a:lt1>
        <a:sysClr val="window" lastClr="FFFFFF"/>
      </a:lt1>
      <a:dk2>
        <a:srgbClr val="6E668C"/>
      </a:dk2>
      <a:lt2>
        <a:srgbClr val="D1E0FB"/>
      </a:lt2>
      <a:accent1>
        <a:srgbClr val="1774F5"/>
      </a:accent1>
      <a:accent2>
        <a:srgbClr val="6CB0FF"/>
      </a:accent2>
      <a:accent3>
        <a:srgbClr val="8EF4FF"/>
      </a:accent3>
      <a:accent4>
        <a:srgbClr val="C3C3DA"/>
      </a:accent4>
      <a:accent5>
        <a:srgbClr val="0D003F"/>
      </a:accent5>
      <a:accent6>
        <a:srgbClr val="A336DE"/>
      </a:accent6>
      <a:hlink>
        <a:srgbClr val="1774F5"/>
      </a:hlink>
      <a:folHlink>
        <a:srgbClr val="00AAC1"/>
      </a:folHlink>
    </a:clrScheme>
    <a:fontScheme name="ADL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2"/>
        </a:solidFill>
        <a:ln w="9525">
          <a:noFill/>
        </a:ln>
      </a:spPr>
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<a:prstTxWarp prst="textNoShape">
          <a:avLst/>
        </a:prstTxWarp>
        <a:noAutofit/>
      </a:bodyPr>
      <a:lstStyle>
        <a:defPPr algn="ctr">
          <a:defRPr sz="1400" dirty="0" err="1"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vert="horz" wrap="square" lIns="0" tIns="0" rIns="0" bIns="0" rtlCol="0">
        <a:noAutofit/>
      </a:bodyPr>
      <a:lstStyle>
        <a:defPPr algn="l">
          <a:defRPr sz="1400" dirty="0" err="1" smtClean="0"/>
        </a:defPPr>
      </a:lstStyle>
    </a:txDef>
  </a:objectDefaults>
  <a:extraClrSchemeLst/>
  <a:custClrLst>
    <a:custClr name="Orange">
      <a:srgbClr val="E44C0F"/>
    </a:custClr>
    <a:custClr name="Burnt Orange">
      <a:srgbClr val="E68723"/>
    </a:custClr>
    <a:custClr name="Purple">
      <a:srgbClr val="6536A2"/>
    </a:custClr>
    <a:custClr name="Mauve">
      <a:srgbClr val="C336FF"/>
    </a:custClr>
    <a:custClr name="Light Purple">
      <a:srgbClr val="DF9AFF"/>
    </a:custClr>
    <a:custClr name="Green">
      <a:srgbClr val="22B482"/>
    </a:custClr>
    <a:custClr name="Light Green">
      <a:srgbClr val="52EE94"/>
    </a:custClr>
    <a:custClr name="Mint">
      <a:srgbClr val="B4F0D1"/>
    </a:custClr>
    <a:custClr name="Dark Yellow">
      <a:srgbClr val="DB9A2C"/>
    </a:custClr>
    <a:custClr name="Yellow">
      <a:srgbClr val="FFC936"/>
    </a:custClr>
    <a:custClr name="Red">
      <a:srgbClr val="900048"/>
    </a:custClr>
    <a:custClr name="Light Blue">
      <a:srgbClr val="81CCE3"/>
    </a:custClr>
    <a:custClr name="Dark Blue">
      <a:srgbClr val="007FA3"/>
    </a:custClr>
  </a:custClrLst>
  <a:extLst>
    <a:ext uri="{05A4C25C-085E-4340-85A3-A5531E510DB2}">
      <thm15:themeFamily xmlns:thm15="http://schemas.microsoft.com/office/thememl/2012/main" name="PPT User Guide.potx" id="{C1C34685-85E5-4DC4-9051-BBD8C7E4AE78}" vid="{58B8B11A-D68C-48CD-96FA-1D8120D2C8DC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7324</Words>
  <Application>Microsoft Office PowerPoint</Application>
  <PresentationFormat>ワイド画面</PresentationFormat>
  <Paragraphs>808</Paragraphs>
  <Slides>71</Slides>
  <Notes>5</Notes>
  <HiddenSlides>0</HiddenSlides>
  <MMClips>0</MMClips>
  <ScaleCrop>false</ScaleCrop>
  <HeadingPairs>
    <vt:vector size="8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埋め込まれた OLE サーバー</vt:lpstr>
      </vt:variant>
      <vt:variant>
        <vt:i4>1</vt:i4>
      </vt:variant>
      <vt:variant>
        <vt:lpstr>スライド タイトル</vt:lpstr>
      </vt:variant>
      <vt:variant>
        <vt:i4>71</vt:i4>
      </vt:variant>
    </vt:vector>
  </HeadingPairs>
  <TitlesOfParts>
    <vt:vector size="80" baseType="lpstr">
      <vt:lpstr>-apple-system</vt:lpstr>
      <vt:lpstr>DengXian</vt:lpstr>
      <vt:lpstr>游ゴシック</vt:lpstr>
      <vt:lpstr>Arial</vt:lpstr>
      <vt:lpstr>Freestyle Script</vt:lpstr>
      <vt:lpstr>Garamond</vt:lpstr>
      <vt:lpstr>Symbol</vt:lpstr>
      <vt:lpstr>ADL PPT THEME</vt:lpstr>
      <vt:lpstr>think-cellスライド</vt:lpstr>
      <vt:lpstr>An introduction to  Arthur D. Little’s slide design</vt:lpstr>
      <vt:lpstr>CONTENTS</vt:lpstr>
      <vt:lpstr>PowerPoint プレゼンテーション</vt:lpstr>
      <vt:lpstr>OVERALL BRAND DESIGN DIRECTION </vt:lpstr>
      <vt:lpstr>PowerPoint プレゼンテーション</vt:lpstr>
      <vt:lpstr>Cover slides are available in four distinct layout styles</vt:lpstr>
      <vt:lpstr>Page break options are available, each with unique layout styles, in addition to the layouts used by UpSlide</vt:lpstr>
      <vt:lpstr>A simple slide variation using color can provide more definition</vt:lpstr>
      <vt:lpstr>Primary gradients</vt:lpstr>
      <vt:lpstr>Secondary gradients </vt:lpstr>
      <vt:lpstr>Cover option 1: Presentation title can break over up to three lines if needed</vt:lpstr>
      <vt:lpstr>Cover option 2: White background for print</vt:lpstr>
      <vt:lpstr>Cover option 3: with picture</vt:lpstr>
      <vt:lpstr>Cover option 4: big picture</vt:lpstr>
      <vt:lpstr>Sample break slide using a full bleed image</vt:lpstr>
      <vt:lpstr>Sample break using large image while retaining the section header bar </vt:lpstr>
      <vt:lpstr>PowerPoint プレゼンテーション</vt:lpstr>
      <vt:lpstr>Custom theme</vt:lpstr>
      <vt:lpstr>Type levels</vt:lpstr>
      <vt:lpstr>Working area (1/2) Ensure the title text is limited to a maximum of two lines and does not encroach into the workspace area </vt:lpstr>
      <vt:lpstr>Working area (2/2)</vt:lpstr>
      <vt:lpstr>Punctuation </vt:lpstr>
      <vt:lpstr>Source and note </vt:lpstr>
      <vt:lpstr>Currency</vt:lpstr>
      <vt:lpstr>Theme font and language</vt:lpstr>
      <vt:lpstr>Default text, textbox, and shape </vt:lpstr>
      <vt:lpstr>Color palette</vt:lpstr>
      <vt:lpstr>Lines, numbers and arrows</vt:lpstr>
      <vt:lpstr>Tables</vt:lpstr>
      <vt:lpstr>Textboxes, shapes and tables</vt:lpstr>
      <vt:lpstr>Think-cell (1/2) </vt:lpstr>
      <vt:lpstr>Think-cell (2/2) </vt:lpstr>
      <vt:lpstr>Profiles can be single or multiple formats</vt:lpstr>
      <vt:lpstr>Confidentiality stickers/Watermarks (appear on every page) and Stickers for single slide use </vt:lpstr>
      <vt:lpstr>Example boxes </vt:lpstr>
      <vt:lpstr>Example boxes</vt:lpstr>
      <vt:lpstr>Several quote options are available in UpSlide</vt:lpstr>
      <vt:lpstr>PowerPoint プレゼンテーション</vt:lpstr>
      <vt:lpstr>Image selections (1/4)</vt:lpstr>
      <vt:lpstr>Image selections (2/4) – DOES </vt:lpstr>
      <vt:lpstr>Image selections (3/4) – DON’T</vt:lpstr>
      <vt:lpstr>Image selections (4/4) – Compress pictures</vt:lpstr>
      <vt:lpstr>Using picture slide layouts</vt:lpstr>
      <vt:lpstr>Brand Portal Stock Image Library</vt:lpstr>
      <vt:lpstr>PowerPoint プレゼンテーション</vt:lpstr>
      <vt:lpstr>ADL icons – What are they</vt:lpstr>
      <vt:lpstr>ADL icons – Why too many icons kill the purpose </vt:lpstr>
      <vt:lpstr>Use of ADL icons – Rules for icon usage in presentation</vt:lpstr>
      <vt:lpstr>Use of ADL icons – Icon limits per slide</vt:lpstr>
      <vt:lpstr>PowerPoint プレゼンテーション</vt:lpstr>
      <vt:lpstr>What is UpSlide and its usage in ADL </vt:lpstr>
      <vt:lpstr>Learn how to use UpSlide to save time by automating low value-added tasks. UpSlide features are available in PPT, Word and Excel</vt:lpstr>
      <vt:lpstr>CONTENTS</vt:lpstr>
      <vt:lpstr>The dark blue gradient divider page and section headers will be generated automatically</vt:lpstr>
      <vt:lpstr>Outline, Refresh, and Options features</vt:lpstr>
      <vt:lpstr>How can you access the UpSlide library </vt:lpstr>
      <vt:lpstr>Understanding and exploring the UpSlide library (1/3)</vt:lpstr>
      <vt:lpstr>Understanding and exploring the UpSlide library (2/3)</vt:lpstr>
      <vt:lpstr>Understanding and exploring the UpSlide library (3/3)</vt:lpstr>
      <vt:lpstr>UpSlide includes two built-in converters for your convenience</vt:lpstr>
      <vt:lpstr>More info and tutorials about the UpSlide tool and its function can be found online</vt:lpstr>
      <vt:lpstr>PowerPoint プレゼンテーション</vt:lpstr>
      <vt:lpstr>Understanding the new PowerPoint Templates and guidelines</vt:lpstr>
      <vt:lpstr>What is ADL PPT Tool?* </vt:lpstr>
      <vt:lpstr>What is Think-cell</vt:lpstr>
      <vt:lpstr>Tips and Tricks</vt:lpstr>
      <vt:lpstr>Brand portal – our online marketing asset library</vt:lpstr>
      <vt:lpstr>The Hive</vt:lpstr>
      <vt:lpstr>Smart Apps: A new application to enhance your productivity by bringing the power of generative AI directly to your company laptops</vt:lpstr>
      <vt:lpstr>Support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Naoki Matsuo</dc:creator>
  <cp:lastModifiedBy>Naoki Matsuo</cp:lastModifiedBy>
  <cp:revision>1</cp:revision>
  <dcterms:created xsi:type="dcterms:W3CDTF">2026-06-22T08:04:48Z</dcterms:created>
  <dcterms:modified xsi:type="dcterms:W3CDTF">2026-06-22T08:06:13Z</dcterms:modified>
</cp:coreProperties>
</file>